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5" r:id="rId36"/>
    <p:sldId id="296" r:id="rId37"/>
  </p:sldIdLst>
  <p:sldSz cx="18288000" cy="10287000"/>
  <p:notesSz cx="6858000" cy="9144000"/>
  <p:embeddedFontLst>
    <p:embeddedFont>
      <p:font typeface="Cascadia Code" panose="020B0609020000020004" pitchFamily="49" charset="0"/>
      <p:regular r:id="rId38"/>
      <p:bold r:id="rId39"/>
      <p:italic r:id="rId40"/>
      <p:boldItalic r:id="rId41"/>
    </p:embeddedFont>
    <p:embeddedFont>
      <p:font typeface="Code" panose="020B0604020202020204" charset="0"/>
      <p:regular r:id="rId42"/>
    </p:embeddedFont>
    <p:embeddedFont>
      <p:font typeface="Code Bold" panose="020B0604020202020204" charset="0"/>
      <p:regular r:id="rId43"/>
    </p:embeddedFont>
    <p:embeddedFont>
      <p:font typeface="Fira Code" panose="020B0809050000020004" pitchFamily="49" charset="0"/>
      <p:regular r:id="rId44"/>
    </p:embeddedFont>
    <p:embeddedFont>
      <p:font typeface="Montserrat Classic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svg"/><Relationship Id="rId7" Type="http://schemas.openxmlformats.org/officeDocument/2006/relationships/image" Target="../media/image4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6.svg"/><Relationship Id="rId10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6.svg"/><Relationship Id="rId3" Type="http://schemas.openxmlformats.org/officeDocument/2006/relationships/image" Target="../media/image42.svg"/><Relationship Id="rId7" Type="http://schemas.openxmlformats.org/officeDocument/2006/relationships/image" Target="../media/image44.svg"/><Relationship Id="rId12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0.svg"/><Relationship Id="rId5" Type="http://schemas.openxmlformats.org/officeDocument/2006/relationships/image" Target="../media/image6.svg"/><Relationship Id="rId10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4.sv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0.svg"/><Relationship Id="rId5" Type="http://schemas.openxmlformats.org/officeDocument/2006/relationships/image" Target="../media/image6.svg"/><Relationship Id="rId15" Type="http://schemas.openxmlformats.org/officeDocument/2006/relationships/image" Target="../media/image46.svg"/><Relationship Id="rId10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48.sv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12" Type="http://schemas.openxmlformats.org/officeDocument/2006/relationships/image" Target="../media/image6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4.sv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14.svg"/><Relationship Id="rId9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12" Type="http://schemas.openxmlformats.org/officeDocument/2006/relationships/image" Target="../media/image6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11" Type="http://schemas.openxmlformats.org/officeDocument/2006/relationships/image" Target="../media/image6.svg"/><Relationship Id="rId5" Type="http://schemas.openxmlformats.org/officeDocument/2006/relationships/image" Target="../media/image60.png"/><Relationship Id="rId10" Type="http://schemas.openxmlformats.org/officeDocument/2006/relationships/image" Target="../media/image5.png"/><Relationship Id="rId4" Type="http://schemas.openxmlformats.org/officeDocument/2006/relationships/image" Target="../media/image14.sv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14.svg"/><Relationship Id="rId9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13.png"/><Relationship Id="rId7" Type="http://schemas.openxmlformats.org/officeDocument/2006/relationships/image" Target="../media/image6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4.sv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.png"/><Relationship Id="rId7" Type="http://schemas.openxmlformats.org/officeDocument/2006/relationships/image" Target="../media/image6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data.cityofnewyork.us/Transportation/Historical-Medallion-Vehicles-Authorized/pvkv-25ck/about_data" TargetMode="External"/><Relationship Id="rId4" Type="http://schemas.openxmlformats.org/officeDocument/2006/relationships/image" Target="../media/image7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3.png"/><Relationship Id="rId7" Type="http://schemas.openxmlformats.org/officeDocument/2006/relationships/image" Target="../media/image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13.png"/><Relationship Id="rId7" Type="http://schemas.openxmlformats.org/officeDocument/2006/relationships/image" Target="../media/image6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11" Type="http://schemas.openxmlformats.org/officeDocument/2006/relationships/image" Target="../media/image6.svg"/><Relationship Id="rId5" Type="http://schemas.openxmlformats.org/officeDocument/2006/relationships/image" Target="../media/image88.png"/><Relationship Id="rId10" Type="http://schemas.openxmlformats.org/officeDocument/2006/relationships/image" Target="../media/image5.png"/><Relationship Id="rId4" Type="http://schemas.openxmlformats.org/officeDocument/2006/relationships/image" Target="../media/image14.sv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90.png"/><Relationship Id="rId4" Type="http://schemas.openxmlformats.org/officeDocument/2006/relationships/image" Target="../media/image14.svg"/><Relationship Id="rId9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1.png"/><Relationship Id="rId4" Type="http://schemas.openxmlformats.org/officeDocument/2006/relationships/image" Target="../media/image1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3.png"/><Relationship Id="rId7" Type="http://schemas.openxmlformats.org/officeDocument/2006/relationships/image" Target="../media/image9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3.png"/><Relationship Id="rId7" Type="http://schemas.openxmlformats.org/officeDocument/2006/relationships/image" Target="../media/image9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4.svg"/><Relationship Id="rId9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1.png"/><Relationship Id="rId3" Type="http://schemas.openxmlformats.org/officeDocument/2006/relationships/image" Target="../media/image13.png"/><Relationship Id="rId7" Type="http://schemas.openxmlformats.org/officeDocument/2006/relationships/image" Target="../media/image99.png"/><Relationship Id="rId12" Type="http://schemas.openxmlformats.org/officeDocument/2006/relationships/image" Target="../media/image100.png"/><Relationship Id="rId17" Type="http://schemas.openxmlformats.org/officeDocument/2006/relationships/hyperlink" Target="https://app.powerbi.com/links/91tq5Mj4S9?ctid=4302c0e0-c13c-4843-957f-75bf0d3b8bff&amp;pbi_source=linkShare" TargetMode="External"/><Relationship Id="rId2" Type="http://schemas.openxmlformats.org/officeDocument/2006/relationships/image" Target="../media/image4.jpe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20.png"/><Relationship Id="rId5" Type="http://schemas.openxmlformats.org/officeDocument/2006/relationships/image" Target="../media/image97.png"/><Relationship Id="rId1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4.svg"/><Relationship Id="rId9" Type="http://schemas.openxmlformats.org/officeDocument/2006/relationships/image" Target="../media/image18.png"/><Relationship Id="rId1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3.png"/><Relationship Id="rId7" Type="http://schemas.openxmlformats.org/officeDocument/2006/relationships/image" Target="../media/image104.svg"/><Relationship Id="rId12" Type="http://schemas.openxmlformats.org/officeDocument/2006/relationships/image" Target="../media/image10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3.png"/><Relationship Id="rId10" Type="http://schemas.openxmlformats.org/officeDocument/2006/relationships/image" Target="../media/image107.png"/><Relationship Id="rId4" Type="http://schemas.openxmlformats.org/officeDocument/2006/relationships/image" Target="../media/image14.svg"/><Relationship Id="rId9" Type="http://schemas.openxmlformats.org/officeDocument/2006/relationships/image" Target="../media/image10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6.svg"/><Relationship Id="rId17" Type="http://schemas.openxmlformats.org/officeDocument/2006/relationships/image" Target="../media/image27.png"/><Relationship Id="rId2" Type="http://schemas.openxmlformats.org/officeDocument/2006/relationships/image" Target="../media/image12.jpe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4.svg"/><Relationship Id="rId9" Type="http://schemas.openxmlformats.org/officeDocument/2006/relationships/image" Target="../media/image21.png"/><Relationship Id="rId1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34.svg"/><Relationship Id="rId5" Type="http://schemas.openxmlformats.org/officeDocument/2006/relationships/image" Target="../media/image13.pn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6.sv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0959754" y="7219090"/>
            <a:ext cx="4347143" cy="1228541"/>
          </a:xfrm>
          <a:custGeom>
            <a:avLst/>
            <a:gdLst/>
            <a:ahLst/>
            <a:cxnLst/>
            <a:rect l="l" t="t" r="r" b="b"/>
            <a:pathLst>
              <a:path w="4347143" h="1228541">
                <a:moveTo>
                  <a:pt x="0" y="0"/>
                </a:moveTo>
                <a:lnTo>
                  <a:pt x="4347144" y="0"/>
                </a:lnTo>
                <a:lnTo>
                  <a:pt x="4347144" y="1228541"/>
                </a:lnTo>
                <a:lnTo>
                  <a:pt x="0" y="1228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TextBox 4"/>
          <p:cNvSpPr txBox="1"/>
          <p:nvPr/>
        </p:nvSpPr>
        <p:spPr>
          <a:xfrm>
            <a:off x="1028700" y="3658099"/>
            <a:ext cx="16230600" cy="177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2"/>
              </a:lnSpc>
            </a:pPr>
            <a:r>
              <a:rPr lang="en-US" sz="10294" spc="205">
                <a:solidFill>
                  <a:srgbClr val="FF914D"/>
                </a:solidFill>
                <a:latin typeface="Code Bold"/>
              </a:rPr>
              <a:t>DATA ANALYST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02468"/>
            <a:ext cx="16230600" cy="106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7"/>
              </a:lnSpc>
            </a:pPr>
            <a:r>
              <a:rPr lang="en-US" sz="6176" spc="123">
                <a:solidFill>
                  <a:srgbClr val="FF914D"/>
                </a:solidFill>
                <a:latin typeface="Code Bold"/>
              </a:rPr>
              <a:t>PROJETO FINAL</a:t>
            </a:r>
          </a:p>
        </p:txBody>
      </p:sp>
      <p:sp>
        <p:nvSpPr>
          <p:cNvPr id="6" name="Freeform 6"/>
          <p:cNvSpPr/>
          <p:nvPr/>
        </p:nvSpPr>
        <p:spPr>
          <a:xfrm>
            <a:off x="2961107" y="6976621"/>
            <a:ext cx="3010166" cy="1713479"/>
          </a:xfrm>
          <a:custGeom>
            <a:avLst/>
            <a:gdLst/>
            <a:ahLst/>
            <a:cxnLst/>
            <a:rect l="l" t="t" r="r" b="b"/>
            <a:pathLst>
              <a:path w="3010166" h="1713479">
                <a:moveTo>
                  <a:pt x="0" y="0"/>
                </a:moveTo>
                <a:lnTo>
                  <a:pt x="3010167" y="0"/>
                </a:lnTo>
                <a:lnTo>
                  <a:pt x="3010167" y="1713479"/>
                </a:lnTo>
                <a:lnTo>
                  <a:pt x="0" y="1713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8464" y="3660340"/>
            <a:ext cx="3451403" cy="574822"/>
            <a:chOff x="0" y="0"/>
            <a:chExt cx="4601871" cy="76643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3568"/>
              <a:ext cx="4601871" cy="659294"/>
              <a:chOff x="0" y="0"/>
              <a:chExt cx="3545840" cy="508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097530" y="49530"/>
                <a:ext cx="408940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8940" h="408940">
                    <a:moveTo>
                      <a:pt x="204470" y="0"/>
                    </a:moveTo>
                    <a:cubicBezTo>
                      <a:pt x="91544" y="0"/>
                      <a:pt x="0" y="91544"/>
                      <a:pt x="0" y="204470"/>
                    </a:cubicBezTo>
                    <a:cubicBezTo>
                      <a:pt x="0" y="317396"/>
                      <a:pt x="91544" y="408940"/>
                      <a:pt x="204470" y="408940"/>
                    </a:cubicBezTo>
                    <a:cubicBezTo>
                      <a:pt x="317396" y="408940"/>
                      <a:pt x="408940" y="317396"/>
                      <a:pt x="408940" y="204470"/>
                    </a:cubicBezTo>
                    <a:cubicBezTo>
                      <a:pt x="408940" y="91544"/>
                      <a:pt x="317396" y="0"/>
                      <a:pt x="204470" y="0"/>
                    </a:cubicBezTo>
                    <a:close/>
                  </a:path>
                </a:pathLst>
              </a:custGeom>
              <a:solidFill>
                <a:srgbClr val="F8CF2C"/>
              </a:solidFill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0" y="11430"/>
                <a:ext cx="3545840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3545840" h="485140">
                    <a:moveTo>
                      <a:pt x="3302000" y="0"/>
                    </a:moveTo>
                    <a:cubicBezTo>
                      <a:pt x="3181350" y="0"/>
                      <a:pt x="3081020" y="88900"/>
                      <a:pt x="3061970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3063240" y="280670"/>
                    </a:lnTo>
                    <a:cubicBezTo>
                      <a:pt x="3081020" y="396240"/>
                      <a:pt x="3182620" y="485140"/>
                      <a:pt x="3303270" y="485140"/>
                    </a:cubicBezTo>
                    <a:cubicBezTo>
                      <a:pt x="3437890" y="485140"/>
                      <a:pt x="3545840" y="375920"/>
                      <a:pt x="3545840" y="242570"/>
                    </a:cubicBezTo>
                    <a:cubicBezTo>
                      <a:pt x="3545840" y="107950"/>
                      <a:pt x="3436620" y="0"/>
                      <a:pt x="3302000" y="0"/>
                    </a:cubicBezTo>
                    <a:close/>
                    <a:moveTo>
                      <a:pt x="3302000" y="408940"/>
                    </a:moveTo>
                    <a:cubicBezTo>
                      <a:pt x="3210560" y="408940"/>
                      <a:pt x="3135630" y="334010"/>
                      <a:pt x="3135630" y="242570"/>
                    </a:cubicBezTo>
                    <a:cubicBezTo>
                      <a:pt x="3135630" y="151130"/>
                      <a:pt x="3210560" y="76200"/>
                      <a:pt x="3302000" y="76200"/>
                    </a:cubicBezTo>
                    <a:cubicBezTo>
                      <a:pt x="3393440" y="76200"/>
                      <a:pt x="3468370" y="151130"/>
                      <a:pt x="3468370" y="242570"/>
                    </a:cubicBezTo>
                    <a:cubicBezTo>
                      <a:pt x="3469640" y="334010"/>
                      <a:pt x="3394710" y="408940"/>
                      <a:pt x="3302000" y="40894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pt-PT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025125" y="0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0" y="0"/>
                  </a:lnTo>
                  <a:lnTo>
                    <a:pt x="1922080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-10800000">
              <a:off x="114390" y="0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1" y="0"/>
                  </a:lnTo>
                  <a:lnTo>
                    <a:pt x="1922081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1593654" y="6569273"/>
            <a:ext cx="1429548" cy="1429548"/>
          </a:xfrm>
          <a:custGeom>
            <a:avLst/>
            <a:gdLst/>
            <a:ahLst/>
            <a:cxnLst/>
            <a:rect l="l" t="t" r="r" b="b"/>
            <a:pathLst>
              <a:path w="1429548" h="1429548">
                <a:moveTo>
                  <a:pt x="0" y="0"/>
                </a:moveTo>
                <a:lnTo>
                  <a:pt x="1429548" y="0"/>
                </a:lnTo>
                <a:lnTo>
                  <a:pt x="1429548" y="1429548"/>
                </a:lnTo>
                <a:lnTo>
                  <a:pt x="0" y="1429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2467454" y="457220"/>
            <a:ext cx="9913185" cy="81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>
                <a:solidFill>
                  <a:srgbClr val="FF914D"/>
                </a:solidFill>
                <a:latin typeface="Code Bold"/>
              </a:rPr>
              <a:t>PLANEAMENTO DO PROJETO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98889" y="4570476"/>
            <a:ext cx="3219080" cy="1094933"/>
            <a:chOff x="0" y="0"/>
            <a:chExt cx="4292106" cy="1459910"/>
          </a:xfrm>
        </p:grpSpPr>
        <p:sp>
          <p:nvSpPr>
            <p:cNvPr id="12" name="TextBox 12"/>
            <p:cNvSpPr txBox="1"/>
            <p:nvPr/>
          </p:nvSpPr>
          <p:spPr>
            <a:xfrm>
              <a:off x="33928" y="644570"/>
              <a:ext cx="4258178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CONVERSÃO DOS FICHEIROS PARQUET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4292106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67454" y="1176040"/>
            <a:ext cx="14325306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DEFINIÇÃO DAS DIFERENTES FASES DO PROJETO.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2939" y="3660340"/>
            <a:ext cx="3366801" cy="574822"/>
            <a:chOff x="0" y="0"/>
            <a:chExt cx="4489068" cy="76643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3568"/>
              <a:ext cx="4489068" cy="659294"/>
              <a:chOff x="0" y="0"/>
              <a:chExt cx="3458923" cy="508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010613" y="49530"/>
                <a:ext cx="408940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8940" h="408940">
                    <a:moveTo>
                      <a:pt x="204470" y="0"/>
                    </a:moveTo>
                    <a:cubicBezTo>
                      <a:pt x="91544" y="0"/>
                      <a:pt x="0" y="91544"/>
                      <a:pt x="0" y="204470"/>
                    </a:cubicBezTo>
                    <a:cubicBezTo>
                      <a:pt x="0" y="317396"/>
                      <a:pt x="91544" y="408940"/>
                      <a:pt x="204470" y="408940"/>
                    </a:cubicBezTo>
                    <a:cubicBezTo>
                      <a:pt x="317395" y="408940"/>
                      <a:pt x="408940" y="317396"/>
                      <a:pt x="408940" y="204470"/>
                    </a:cubicBezTo>
                    <a:cubicBezTo>
                      <a:pt x="408940" y="91544"/>
                      <a:pt x="317395" y="0"/>
                      <a:pt x="204470" y="0"/>
                    </a:cubicBezTo>
                    <a:close/>
                  </a:path>
                </a:pathLst>
              </a:custGeom>
              <a:solidFill>
                <a:srgbClr val="F8CF2C"/>
              </a:solidFill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0" y="11430"/>
                <a:ext cx="3458923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3458923" h="485140">
                    <a:moveTo>
                      <a:pt x="3215083" y="0"/>
                    </a:moveTo>
                    <a:cubicBezTo>
                      <a:pt x="3094433" y="0"/>
                      <a:pt x="2994103" y="88900"/>
                      <a:pt x="2975053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2976323" y="280670"/>
                    </a:lnTo>
                    <a:cubicBezTo>
                      <a:pt x="2994103" y="396240"/>
                      <a:pt x="3095703" y="485140"/>
                      <a:pt x="3216353" y="485140"/>
                    </a:cubicBezTo>
                    <a:cubicBezTo>
                      <a:pt x="3350973" y="485140"/>
                      <a:pt x="3458923" y="375920"/>
                      <a:pt x="3458923" y="242570"/>
                    </a:cubicBezTo>
                    <a:cubicBezTo>
                      <a:pt x="3458923" y="107950"/>
                      <a:pt x="3349703" y="0"/>
                      <a:pt x="3215083" y="0"/>
                    </a:cubicBezTo>
                    <a:close/>
                    <a:moveTo>
                      <a:pt x="3215083" y="408940"/>
                    </a:moveTo>
                    <a:cubicBezTo>
                      <a:pt x="3123643" y="408940"/>
                      <a:pt x="3048713" y="334010"/>
                      <a:pt x="3048713" y="242570"/>
                    </a:cubicBezTo>
                    <a:cubicBezTo>
                      <a:pt x="3048713" y="151130"/>
                      <a:pt x="3123643" y="76200"/>
                      <a:pt x="3215083" y="76200"/>
                    </a:cubicBezTo>
                    <a:cubicBezTo>
                      <a:pt x="3306523" y="76200"/>
                      <a:pt x="3381453" y="151130"/>
                      <a:pt x="3381453" y="242570"/>
                    </a:cubicBezTo>
                    <a:cubicBezTo>
                      <a:pt x="3382723" y="334010"/>
                      <a:pt x="3307793" y="408940"/>
                      <a:pt x="3215083" y="40894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pt-PT"/>
              </a:p>
            </p:txBody>
          </p:sp>
        </p:grpSp>
        <p:sp>
          <p:nvSpPr>
            <p:cNvPr id="6" name="Freeform 6"/>
            <p:cNvSpPr/>
            <p:nvPr/>
          </p:nvSpPr>
          <p:spPr>
            <a:xfrm rot="-10800000">
              <a:off x="0" y="0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1" y="0"/>
                  </a:lnTo>
                  <a:lnTo>
                    <a:pt x="1922081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22081" y="0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0" y="0"/>
                  </a:lnTo>
                  <a:lnTo>
                    <a:pt x="1922080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828464" y="3660340"/>
            <a:ext cx="3451403" cy="574822"/>
            <a:chOff x="0" y="0"/>
            <a:chExt cx="4601871" cy="76643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53568"/>
              <a:ext cx="4601871" cy="659294"/>
              <a:chOff x="0" y="0"/>
              <a:chExt cx="3545840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097530" y="49530"/>
                <a:ext cx="408940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8940" h="408940">
                    <a:moveTo>
                      <a:pt x="204470" y="0"/>
                    </a:moveTo>
                    <a:cubicBezTo>
                      <a:pt x="91544" y="0"/>
                      <a:pt x="0" y="91544"/>
                      <a:pt x="0" y="204470"/>
                    </a:cubicBezTo>
                    <a:cubicBezTo>
                      <a:pt x="0" y="317396"/>
                      <a:pt x="91544" y="408940"/>
                      <a:pt x="204470" y="408940"/>
                    </a:cubicBezTo>
                    <a:cubicBezTo>
                      <a:pt x="317396" y="408940"/>
                      <a:pt x="408940" y="317396"/>
                      <a:pt x="408940" y="204470"/>
                    </a:cubicBezTo>
                    <a:cubicBezTo>
                      <a:pt x="408940" y="91544"/>
                      <a:pt x="317396" y="0"/>
                      <a:pt x="204470" y="0"/>
                    </a:cubicBezTo>
                    <a:close/>
                  </a:path>
                </a:pathLst>
              </a:custGeom>
              <a:solidFill>
                <a:srgbClr val="F8CF2C"/>
              </a:solidFill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0" y="11430"/>
                <a:ext cx="3545840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3545840" h="485140">
                    <a:moveTo>
                      <a:pt x="3302000" y="0"/>
                    </a:moveTo>
                    <a:cubicBezTo>
                      <a:pt x="3181350" y="0"/>
                      <a:pt x="3081020" y="88900"/>
                      <a:pt x="3061970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3063240" y="280670"/>
                    </a:lnTo>
                    <a:cubicBezTo>
                      <a:pt x="3081020" y="396240"/>
                      <a:pt x="3182620" y="485140"/>
                      <a:pt x="3303270" y="485140"/>
                    </a:cubicBezTo>
                    <a:cubicBezTo>
                      <a:pt x="3437890" y="485140"/>
                      <a:pt x="3545840" y="375920"/>
                      <a:pt x="3545840" y="242570"/>
                    </a:cubicBezTo>
                    <a:cubicBezTo>
                      <a:pt x="3545840" y="107950"/>
                      <a:pt x="3436620" y="0"/>
                      <a:pt x="3302000" y="0"/>
                    </a:cubicBezTo>
                    <a:close/>
                    <a:moveTo>
                      <a:pt x="3302000" y="408940"/>
                    </a:moveTo>
                    <a:cubicBezTo>
                      <a:pt x="3210560" y="408940"/>
                      <a:pt x="3135630" y="334010"/>
                      <a:pt x="3135630" y="242570"/>
                    </a:cubicBezTo>
                    <a:cubicBezTo>
                      <a:pt x="3135630" y="151130"/>
                      <a:pt x="3210560" y="76200"/>
                      <a:pt x="3302000" y="76200"/>
                    </a:cubicBezTo>
                    <a:cubicBezTo>
                      <a:pt x="3393440" y="76200"/>
                      <a:pt x="3468370" y="151130"/>
                      <a:pt x="3468370" y="242570"/>
                    </a:cubicBezTo>
                    <a:cubicBezTo>
                      <a:pt x="3469640" y="334010"/>
                      <a:pt x="3394710" y="408940"/>
                      <a:pt x="3302000" y="40894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pt-PT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025125" y="0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0" y="0"/>
                  </a:lnTo>
                  <a:lnTo>
                    <a:pt x="1922080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-742672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1" y="0"/>
                </a:lnTo>
                <a:lnTo>
                  <a:pt x="1441561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Freeform 14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5" name="Freeform 15"/>
          <p:cNvSpPr/>
          <p:nvPr/>
        </p:nvSpPr>
        <p:spPr>
          <a:xfrm>
            <a:off x="1593654" y="6569273"/>
            <a:ext cx="1429548" cy="1429548"/>
          </a:xfrm>
          <a:custGeom>
            <a:avLst/>
            <a:gdLst/>
            <a:ahLst/>
            <a:cxnLst/>
            <a:rect l="l" t="t" r="r" b="b"/>
            <a:pathLst>
              <a:path w="1429548" h="1429548">
                <a:moveTo>
                  <a:pt x="0" y="0"/>
                </a:moveTo>
                <a:lnTo>
                  <a:pt x="1429548" y="0"/>
                </a:lnTo>
                <a:lnTo>
                  <a:pt x="1429548" y="1429548"/>
                </a:lnTo>
                <a:lnTo>
                  <a:pt x="0" y="1429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6" name="Freeform 16"/>
          <p:cNvSpPr/>
          <p:nvPr/>
        </p:nvSpPr>
        <p:spPr>
          <a:xfrm>
            <a:off x="4870961" y="6451806"/>
            <a:ext cx="1547015" cy="1547015"/>
          </a:xfrm>
          <a:custGeom>
            <a:avLst/>
            <a:gdLst/>
            <a:ahLst/>
            <a:cxnLst/>
            <a:rect l="l" t="t" r="r" b="b"/>
            <a:pathLst>
              <a:path w="1547015" h="1547015">
                <a:moveTo>
                  <a:pt x="0" y="0"/>
                </a:moveTo>
                <a:lnTo>
                  <a:pt x="1547015" y="0"/>
                </a:lnTo>
                <a:lnTo>
                  <a:pt x="1547015" y="1547015"/>
                </a:lnTo>
                <a:lnTo>
                  <a:pt x="0" y="15470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7" name="TextBox 17"/>
          <p:cNvSpPr txBox="1"/>
          <p:nvPr/>
        </p:nvSpPr>
        <p:spPr>
          <a:xfrm>
            <a:off x="2467454" y="457220"/>
            <a:ext cx="9913185" cy="81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>
                <a:solidFill>
                  <a:srgbClr val="FF914D"/>
                </a:solidFill>
                <a:latin typeface="Code Bold"/>
              </a:rPr>
              <a:t>PLANEAMENTO DO PROJETO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98889" y="4570476"/>
            <a:ext cx="3219080" cy="1094933"/>
            <a:chOff x="0" y="0"/>
            <a:chExt cx="4292106" cy="1459910"/>
          </a:xfrm>
        </p:grpSpPr>
        <p:sp>
          <p:nvSpPr>
            <p:cNvPr id="19" name="TextBox 19"/>
            <p:cNvSpPr txBox="1"/>
            <p:nvPr/>
          </p:nvSpPr>
          <p:spPr>
            <a:xfrm>
              <a:off x="33928" y="644570"/>
              <a:ext cx="4258178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CONVERSÃO DOS FICHEIROS PARQUET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4292106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301609" y="4570350"/>
            <a:ext cx="3036017" cy="1189918"/>
            <a:chOff x="0" y="0"/>
            <a:chExt cx="4048022" cy="1586558"/>
          </a:xfrm>
        </p:grpSpPr>
        <p:sp>
          <p:nvSpPr>
            <p:cNvPr id="22" name="TextBox 22"/>
            <p:cNvSpPr txBox="1"/>
            <p:nvPr/>
          </p:nvSpPr>
          <p:spPr>
            <a:xfrm>
              <a:off x="31837" y="644570"/>
              <a:ext cx="4016185" cy="698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IMPORTAÇÃO DOS FICHEIROS PARA SQL SERVER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3966500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467454" y="1176040"/>
            <a:ext cx="14325306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DEFINIÇÃO DAS DIFERENTES FASES DO PROJETO.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8464" y="3700516"/>
            <a:ext cx="3451403" cy="494470"/>
            <a:chOff x="0" y="0"/>
            <a:chExt cx="3545840" cy="508000"/>
          </a:xfrm>
        </p:grpSpPr>
        <p:sp>
          <p:nvSpPr>
            <p:cNvPr id="3" name="Freeform 3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8CF2C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22939" y="3700516"/>
            <a:ext cx="3366801" cy="494470"/>
            <a:chOff x="0" y="0"/>
            <a:chExt cx="3458923" cy="508000"/>
          </a:xfrm>
        </p:grpSpPr>
        <p:sp>
          <p:nvSpPr>
            <p:cNvPr id="6" name="Freeform 6"/>
            <p:cNvSpPr/>
            <p:nvPr/>
          </p:nvSpPr>
          <p:spPr>
            <a:xfrm>
              <a:off x="3010613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5" y="408940"/>
                    <a:pt x="408940" y="317396"/>
                    <a:pt x="408940" y="204470"/>
                  </a:cubicBezTo>
                  <a:cubicBezTo>
                    <a:pt x="408940" y="91544"/>
                    <a:pt x="317395" y="0"/>
                    <a:pt x="204470" y="0"/>
                  </a:cubicBezTo>
                  <a:close/>
                </a:path>
              </a:pathLst>
            </a:custGeom>
            <a:solidFill>
              <a:srgbClr val="F8CF2C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1430"/>
              <a:ext cx="3458923" cy="485140"/>
            </a:xfrm>
            <a:custGeom>
              <a:avLst/>
              <a:gdLst/>
              <a:ahLst/>
              <a:cxnLst/>
              <a:rect l="l" t="t" r="r" b="b"/>
              <a:pathLst>
                <a:path w="3458923" h="485140">
                  <a:moveTo>
                    <a:pt x="3215083" y="0"/>
                  </a:moveTo>
                  <a:cubicBezTo>
                    <a:pt x="3094433" y="0"/>
                    <a:pt x="2994103" y="88900"/>
                    <a:pt x="2975053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2976323" y="280670"/>
                  </a:lnTo>
                  <a:cubicBezTo>
                    <a:pt x="2994103" y="396240"/>
                    <a:pt x="3095703" y="485140"/>
                    <a:pt x="3216353" y="485140"/>
                  </a:cubicBezTo>
                  <a:cubicBezTo>
                    <a:pt x="3350973" y="485140"/>
                    <a:pt x="3458923" y="375920"/>
                    <a:pt x="3458923" y="242570"/>
                  </a:cubicBezTo>
                  <a:cubicBezTo>
                    <a:pt x="3458923" y="107950"/>
                    <a:pt x="3349703" y="0"/>
                    <a:pt x="3215083" y="0"/>
                  </a:cubicBezTo>
                  <a:close/>
                  <a:moveTo>
                    <a:pt x="3215083" y="408940"/>
                  </a:moveTo>
                  <a:cubicBezTo>
                    <a:pt x="3123643" y="408940"/>
                    <a:pt x="3048713" y="334010"/>
                    <a:pt x="3048713" y="242570"/>
                  </a:cubicBezTo>
                  <a:cubicBezTo>
                    <a:pt x="3048713" y="151130"/>
                    <a:pt x="3123643" y="76200"/>
                    <a:pt x="3215083" y="76200"/>
                  </a:cubicBezTo>
                  <a:cubicBezTo>
                    <a:pt x="3306523" y="76200"/>
                    <a:pt x="3381453" y="151130"/>
                    <a:pt x="3381453" y="242570"/>
                  </a:cubicBezTo>
                  <a:cubicBezTo>
                    <a:pt x="3382723" y="334010"/>
                    <a:pt x="3307793" y="408940"/>
                    <a:pt x="3215083" y="40894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2622939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4064499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Freeform 10"/>
          <p:cNvSpPr/>
          <p:nvPr/>
        </p:nvSpPr>
        <p:spPr>
          <a:xfrm>
            <a:off x="690379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>
          <a:xfrm rot="-10800000">
            <a:off x="-742672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1" y="0"/>
                </a:lnTo>
                <a:lnTo>
                  <a:pt x="1441561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12" name="Group 12"/>
          <p:cNvGrpSpPr/>
          <p:nvPr/>
        </p:nvGrpSpPr>
        <p:grpSpPr>
          <a:xfrm>
            <a:off x="5989739" y="3642982"/>
            <a:ext cx="3313835" cy="592180"/>
            <a:chOff x="0" y="0"/>
            <a:chExt cx="4418446" cy="78957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76712"/>
              <a:ext cx="4418446" cy="659294"/>
              <a:chOff x="0" y="0"/>
              <a:chExt cx="3404507" cy="508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2956197" y="49530"/>
                <a:ext cx="408940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8940" h="408940">
                    <a:moveTo>
                      <a:pt x="204471" y="0"/>
                    </a:moveTo>
                    <a:cubicBezTo>
                      <a:pt x="91545" y="0"/>
                      <a:pt x="0" y="91544"/>
                      <a:pt x="0" y="204470"/>
                    </a:cubicBezTo>
                    <a:cubicBezTo>
                      <a:pt x="0" y="317396"/>
                      <a:pt x="91545" y="408940"/>
                      <a:pt x="204471" y="408940"/>
                    </a:cubicBezTo>
                    <a:cubicBezTo>
                      <a:pt x="317396" y="408940"/>
                      <a:pt x="408941" y="317396"/>
                      <a:pt x="408941" y="204470"/>
                    </a:cubicBezTo>
                    <a:cubicBezTo>
                      <a:pt x="408941" y="91544"/>
                      <a:pt x="317396" y="0"/>
                      <a:pt x="204471" y="0"/>
                    </a:cubicBezTo>
                    <a:close/>
                  </a:path>
                </a:pathLst>
              </a:custGeom>
              <a:solidFill>
                <a:srgbClr val="F8CF2C"/>
              </a:solidFill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0" y="11430"/>
                <a:ext cx="3404508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3404508" h="485140">
                    <a:moveTo>
                      <a:pt x="3160668" y="0"/>
                    </a:moveTo>
                    <a:cubicBezTo>
                      <a:pt x="3040018" y="0"/>
                      <a:pt x="2939688" y="88900"/>
                      <a:pt x="2920638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2921908" y="280670"/>
                    </a:lnTo>
                    <a:cubicBezTo>
                      <a:pt x="2939687" y="396240"/>
                      <a:pt x="3041287" y="485140"/>
                      <a:pt x="3161938" y="485140"/>
                    </a:cubicBezTo>
                    <a:cubicBezTo>
                      <a:pt x="3296558" y="485140"/>
                      <a:pt x="3404508" y="375920"/>
                      <a:pt x="3404508" y="242570"/>
                    </a:cubicBezTo>
                    <a:cubicBezTo>
                      <a:pt x="3404508" y="107950"/>
                      <a:pt x="3295288" y="0"/>
                      <a:pt x="3160668" y="0"/>
                    </a:cubicBezTo>
                    <a:close/>
                    <a:moveTo>
                      <a:pt x="3160668" y="408940"/>
                    </a:moveTo>
                    <a:cubicBezTo>
                      <a:pt x="3069228" y="408940"/>
                      <a:pt x="2994297" y="334010"/>
                      <a:pt x="2994297" y="242570"/>
                    </a:cubicBezTo>
                    <a:cubicBezTo>
                      <a:pt x="2994297" y="151130"/>
                      <a:pt x="3069228" y="76200"/>
                      <a:pt x="3160668" y="76200"/>
                    </a:cubicBezTo>
                    <a:cubicBezTo>
                      <a:pt x="3252108" y="76200"/>
                      <a:pt x="3327038" y="151130"/>
                      <a:pt x="3327038" y="242570"/>
                    </a:cubicBezTo>
                    <a:cubicBezTo>
                      <a:pt x="3328308" y="334010"/>
                      <a:pt x="3253377" y="408940"/>
                      <a:pt x="3160668" y="40894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pt-PT"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-10800000">
              <a:off x="0" y="23144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1" y="0"/>
                  </a:lnTo>
                  <a:lnTo>
                    <a:pt x="1922081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86770" y="0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0" y="0"/>
                  </a:lnTo>
                  <a:lnTo>
                    <a:pt x="1922080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8" name="Freeform 18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9" name="Freeform 19"/>
          <p:cNvSpPr/>
          <p:nvPr/>
        </p:nvSpPr>
        <p:spPr>
          <a:xfrm>
            <a:off x="1593654" y="6569273"/>
            <a:ext cx="1429548" cy="1429548"/>
          </a:xfrm>
          <a:custGeom>
            <a:avLst/>
            <a:gdLst/>
            <a:ahLst/>
            <a:cxnLst/>
            <a:rect l="l" t="t" r="r" b="b"/>
            <a:pathLst>
              <a:path w="1429548" h="1429548">
                <a:moveTo>
                  <a:pt x="0" y="0"/>
                </a:moveTo>
                <a:lnTo>
                  <a:pt x="1429548" y="0"/>
                </a:lnTo>
                <a:lnTo>
                  <a:pt x="1429548" y="1429548"/>
                </a:lnTo>
                <a:lnTo>
                  <a:pt x="0" y="1429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0" name="Freeform 20"/>
          <p:cNvSpPr/>
          <p:nvPr/>
        </p:nvSpPr>
        <p:spPr>
          <a:xfrm>
            <a:off x="8181373" y="6781006"/>
            <a:ext cx="1714176" cy="1167782"/>
          </a:xfrm>
          <a:custGeom>
            <a:avLst/>
            <a:gdLst/>
            <a:ahLst/>
            <a:cxnLst/>
            <a:rect l="l" t="t" r="r" b="b"/>
            <a:pathLst>
              <a:path w="1714176" h="1167782">
                <a:moveTo>
                  <a:pt x="0" y="0"/>
                </a:moveTo>
                <a:lnTo>
                  <a:pt x="1714176" y="0"/>
                </a:lnTo>
                <a:lnTo>
                  <a:pt x="1714176" y="1167782"/>
                </a:lnTo>
                <a:lnTo>
                  <a:pt x="0" y="1167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1" name="TextBox 21"/>
          <p:cNvSpPr txBox="1"/>
          <p:nvPr/>
        </p:nvSpPr>
        <p:spPr>
          <a:xfrm>
            <a:off x="2467454" y="457220"/>
            <a:ext cx="9913185" cy="81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>
                <a:solidFill>
                  <a:srgbClr val="FF914D"/>
                </a:solidFill>
                <a:latin typeface="Code Bold"/>
              </a:rPr>
              <a:t>PLANEAMENTO DO PROJETO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98889" y="4570476"/>
            <a:ext cx="3219080" cy="1094668"/>
            <a:chOff x="0" y="0"/>
            <a:chExt cx="4292106" cy="1459558"/>
          </a:xfrm>
        </p:grpSpPr>
        <p:sp>
          <p:nvSpPr>
            <p:cNvPr id="23" name="TextBox 23"/>
            <p:cNvSpPr txBox="1"/>
            <p:nvPr/>
          </p:nvSpPr>
          <p:spPr>
            <a:xfrm>
              <a:off x="33928" y="644570"/>
              <a:ext cx="4258178" cy="698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CONVERSÃO DOS FICHEIROS PARQUET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4292106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301609" y="4570350"/>
            <a:ext cx="3036017" cy="1190183"/>
            <a:chOff x="0" y="0"/>
            <a:chExt cx="4048022" cy="1586910"/>
          </a:xfrm>
        </p:grpSpPr>
        <p:sp>
          <p:nvSpPr>
            <p:cNvPr id="26" name="TextBox 26"/>
            <p:cNvSpPr txBox="1"/>
            <p:nvPr/>
          </p:nvSpPr>
          <p:spPr>
            <a:xfrm>
              <a:off x="31837" y="644570"/>
              <a:ext cx="4016185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IMPORTAÇÃO DOS FICHEIROS PARA SQL SERVER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3966500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505167" y="4570476"/>
            <a:ext cx="3066587" cy="828233"/>
            <a:chOff x="0" y="0"/>
            <a:chExt cx="4088783" cy="1104310"/>
          </a:xfrm>
        </p:grpSpPr>
        <p:sp>
          <p:nvSpPr>
            <p:cNvPr id="29" name="TextBox 29"/>
            <p:cNvSpPr txBox="1"/>
            <p:nvPr/>
          </p:nvSpPr>
          <p:spPr>
            <a:xfrm>
              <a:off x="31837" y="644570"/>
              <a:ext cx="4056946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REALIZAÇÃO DE QUERIES EM SQL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4048022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467454" y="1176040"/>
            <a:ext cx="14325306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DEFINIÇÃO DAS DIFERENTES FASES DO PROJETO.</a:t>
            </a:r>
          </a:p>
        </p:txBody>
      </p:sp>
      <p:sp>
        <p:nvSpPr>
          <p:cNvPr id="32" name="Freeform 32"/>
          <p:cNvSpPr/>
          <p:nvPr/>
        </p:nvSpPr>
        <p:spPr>
          <a:xfrm>
            <a:off x="4870961" y="6451806"/>
            <a:ext cx="1547015" cy="1547015"/>
          </a:xfrm>
          <a:custGeom>
            <a:avLst/>
            <a:gdLst/>
            <a:ahLst/>
            <a:cxnLst/>
            <a:rect l="l" t="t" r="r" b="b"/>
            <a:pathLst>
              <a:path w="1547015" h="1547015">
                <a:moveTo>
                  <a:pt x="0" y="0"/>
                </a:moveTo>
                <a:lnTo>
                  <a:pt x="1547015" y="0"/>
                </a:lnTo>
                <a:lnTo>
                  <a:pt x="1547015" y="1547015"/>
                </a:lnTo>
                <a:lnTo>
                  <a:pt x="0" y="15470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8464" y="3700516"/>
            <a:ext cx="3451403" cy="494470"/>
            <a:chOff x="0" y="0"/>
            <a:chExt cx="3545840" cy="508000"/>
          </a:xfrm>
        </p:grpSpPr>
        <p:sp>
          <p:nvSpPr>
            <p:cNvPr id="3" name="Freeform 3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8CF2C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22939" y="3700516"/>
            <a:ext cx="3366801" cy="494470"/>
            <a:chOff x="0" y="0"/>
            <a:chExt cx="3458923" cy="508000"/>
          </a:xfrm>
        </p:grpSpPr>
        <p:sp>
          <p:nvSpPr>
            <p:cNvPr id="6" name="Freeform 6"/>
            <p:cNvSpPr/>
            <p:nvPr/>
          </p:nvSpPr>
          <p:spPr>
            <a:xfrm>
              <a:off x="3010613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5" y="408940"/>
                    <a:pt x="408940" y="317396"/>
                    <a:pt x="408940" y="204470"/>
                  </a:cubicBezTo>
                  <a:cubicBezTo>
                    <a:pt x="408940" y="91544"/>
                    <a:pt x="317395" y="0"/>
                    <a:pt x="204470" y="0"/>
                  </a:cubicBezTo>
                  <a:close/>
                </a:path>
              </a:pathLst>
            </a:custGeom>
            <a:solidFill>
              <a:srgbClr val="F8CF2C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1430"/>
              <a:ext cx="3458923" cy="485140"/>
            </a:xfrm>
            <a:custGeom>
              <a:avLst/>
              <a:gdLst/>
              <a:ahLst/>
              <a:cxnLst/>
              <a:rect l="l" t="t" r="r" b="b"/>
              <a:pathLst>
                <a:path w="3458923" h="485140">
                  <a:moveTo>
                    <a:pt x="3215083" y="0"/>
                  </a:moveTo>
                  <a:cubicBezTo>
                    <a:pt x="3094433" y="0"/>
                    <a:pt x="2994103" y="88900"/>
                    <a:pt x="2975053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2976323" y="280670"/>
                  </a:lnTo>
                  <a:cubicBezTo>
                    <a:pt x="2994103" y="396240"/>
                    <a:pt x="3095703" y="485140"/>
                    <a:pt x="3216353" y="485140"/>
                  </a:cubicBezTo>
                  <a:cubicBezTo>
                    <a:pt x="3350973" y="485140"/>
                    <a:pt x="3458923" y="375920"/>
                    <a:pt x="3458923" y="242570"/>
                  </a:cubicBezTo>
                  <a:cubicBezTo>
                    <a:pt x="3458923" y="107950"/>
                    <a:pt x="3349703" y="0"/>
                    <a:pt x="3215083" y="0"/>
                  </a:cubicBezTo>
                  <a:close/>
                  <a:moveTo>
                    <a:pt x="3215083" y="408940"/>
                  </a:moveTo>
                  <a:cubicBezTo>
                    <a:pt x="3123643" y="408940"/>
                    <a:pt x="3048713" y="334010"/>
                    <a:pt x="3048713" y="242570"/>
                  </a:cubicBezTo>
                  <a:cubicBezTo>
                    <a:pt x="3048713" y="151130"/>
                    <a:pt x="3123643" y="76200"/>
                    <a:pt x="3215083" y="76200"/>
                  </a:cubicBezTo>
                  <a:cubicBezTo>
                    <a:pt x="3306523" y="76200"/>
                    <a:pt x="3381453" y="151130"/>
                    <a:pt x="3381453" y="242570"/>
                  </a:cubicBezTo>
                  <a:cubicBezTo>
                    <a:pt x="3382723" y="334010"/>
                    <a:pt x="3307793" y="408940"/>
                    <a:pt x="3215083" y="40894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89739" y="3700516"/>
            <a:ext cx="3313835" cy="494470"/>
            <a:chOff x="0" y="0"/>
            <a:chExt cx="3404507" cy="508000"/>
          </a:xfrm>
        </p:grpSpPr>
        <p:sp>
          <p:nvSpPr>
            <p:cNvPr id="9" name="Freeform 9"/>
            <p:cNvSpPr/>
            <p:nvPr/>
          </p:nvSpPr>
          <p:spPr>
            <a:xfrm>
              <a:off x="2956197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1" y="0"/>
                  </a:moveTo>
                  <a:cubicBezTo>
                    <a:pt x="91545" y="0"/>
                    <a:pt x="0" y="91544"/>
                    <a:pt x="0" y="204470"/>
                  </a:cubicBezTo>
                  <a:cubicBezTo>
                    <a:pt x="0" y="317396"/>
                    <a:pt x="91545" y="408940"/>
                    <a:pt x="204471" y="408940"/>
                  </a:cubicBezTo>
                  <a:cubicBezTo>
                    <a:pt x="317396" y="408940"/>
                    <a:pt x="408941" y="317396"/>
                    <a:pt x="408941" y="204470"/>
                  </a:cubicBezTo>
                  <a:cubicBezTo>
                    <a:pt x="408941" y="91544"/>
                    <a:pt x="317396" y="0"/>
                    <a:pt x="204471" y="0"/>
                  </a:cubicBezTo>
                  <a:close/>
                </a:path>
              </a:pathLst>
            </a:custGeom>
            <a:solidFill>
              <a:srgbClr val="F8CF2C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1430"/>
              <a:ext cx="3404508" cy="485140"/>
            </a:xfrm>
            <a:custGeom>
              <a:avLst/>
              <a:gdLst/>
              <a:ahLst/>
              <a:cxnLst/>
              <a:rect l="l" t="t" r="r" b="b"/>
              <a:pathLst>
                <a:path w="3404508" h="485140">
                  <a:moveTo>
                    <a:pt x="3160668" y="0"/>
                  </a:moveTo>
                  <a:cubicBezTo>
                    <a:pt x="3040018" y="0"/>
                    <a:pt x="2939688" y="88900"/>
                    <a:pt x="2920638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2921908" y="280670"/>
                  </a:lnTo>
                  <a:cubicBezTo>
                    <a:pt x="2939687" y="396240"/>
                    <a:pt x="3041287" y="485140"/>
                    <a:pt x="3161938" y="485140"/>
                  </a:cubicBezTo>
                  <a:cubicBezTo>
                    <a:pt x="3296558" y="485140"/>
                    <a:pt x="3404508" y="375920"/>
                    <a:pt x="3404508" y="242570"/>
                  </a:cubicBezTo>
                  <a:cubicBezTo>
                    <a:pt x="3404508" y="107950"/>
                    <a:pt x="3295288" y="0"/>
                    <a:pt x="3160668" y="0"/>
                  </a:cubicBezTo>
                  <a:close/>
                  <a:moveTo>
                    <a:pt x="3160668" y="408940"/>
                  </a:moveTo>
                  <a:cubicBezTo>
                    <a:pt x="3069228" y="408940"/>
                    <a:pt x="2994297" y="334010"/>
                    <a:pt x="2994297" y="242570"/>
                  </a:cubicBezTo>
                  <a:cubicBezTo>
                    <a:pt x="2994297" y="151130"/>
                    <a:pt x="3069228" y="76200"/>
                    <a:pt x="3160668" y="76200"/>
                  </a:cubicBezTo>
                  <a:cubicBezTo>
                    <a:pt x="3252108" y="76200"/>
                    <a:pt x="3327038" y="151130"/>
                    <a:pt x="3327038" y="242570"/>
                  </a:cubicBezTo>
                  <a:cubicBezTo>
                    <a:pt x="3328308" y="334010"/>
                    <a:pt x="3253377" y="408940"/>
                    <a:pt x="3160668" y="40894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2622939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Freeform 12"/>
          <p:cNvSpPr/>
          <p:nvPr/>
        </p:nvSpPr>
        <p:spPr>
          <a:xfrm>
            <a:off x="4064499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3" name="Freeform 13"/>
          <p:cNvSpPr/>
          <p:nvPr/>
        </p:nvSpPr>
        <p:spPr>
          <a:xfrm>
            <a:off x="690379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Freeform 14"/>
          <p:cNvSpPr/>
          <p:nvPr/>
        </p:nvSpPr>
        <p:spPr>
          <a:xfrm rot="-10800000">
            <a:off x="-742672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1" y="0"/>
                </a:lnTo>
                <a:lnTo>
                  <a:pt x="1441561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5" name="Freeform 15"/>
          <p:cNvSpPr/>
          <p:nvPr/>
        </p:nvSpPr>
        <p:spPr>
          <a:xfrm rot="-10800000">
            <a:off x="5989739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1" y="0"/>
                </a:lnTo>
                <a:lnTo>
                  <a:pt x="1441561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6" name="Freeform 16"/>
          <p:cNvSpPr/>
          <p:nvPr/>
        </p:nvSpPr>
        <p:spPr>
          <a:xfrm>
            <a:off x="7404817" y="3642982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17" name="Group 17"/>
          <p:cNvGrpSpPr/>
          <p:nvPr/>
        </p:nvGrpSpPr>
        <p:grpSpPr>
          <a:xfrm>
            <a:off x="9303574" y="3642982"/>
            <a:ext cx="3414038" cy="592180"/>
            <a:chOff x="0" y="0"/>
            <a:chExt cx="4552051" cy="78957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76712"/>
              <a:ext cx="4552051" cy="659294"/>
              <a:chOff x="0" y="0"/>
              <a:chExt cx="3507453" cy="508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059143" y="49530"/>
                <a:ext cx="408940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8940" h="408940">
                    <a:moveTo>
                      <a:pt x="204469" y="0"/>
                    </a:moveTo>
                    <a:cubicBezTo>
                      <a:pt x="91544" y="0"/>
                      <a:pt x="0" y="91544"/>
                      <a:pt x="0" y="204470"/>
                    </a:cubicBezTo>
                    <a:cubicBezTo>
                      <a:pt x="0" y="317396"/>
                      <a:pt x="91544" y="408940"/>
                      <a:pt x="204469" y="408940"/>
                    </a:cubicBezTo>
                    <a:cubicBezTo>
                      <a:pt x="317395" y="408940"/>
                      <a:pt x="408940" y="317396"/>
                      <a:pt x="408940" y="204470"/>
                    </a:cubicBezTo>
                    <a:cubicBezTo>
                      <a:pt x="408940" y="91544"/>
                      <a:pt x="317395" y="0"/>
                      <a:pt x="204469" y="0"/>
                    </a:cubicBezTo>
                    <a:close/>
                  </a:path>
                </a:pathLst>
              </a:custGeom>
              <a:solidFill>
                <a:srgbClr val="F8CF2C"/>
              </a:solidFill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0" y="11430"/>
                <a:ext cx="3507453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3507453" h="485140">
                    <a:moveTo>
                      <a:pt x="3263612" y="0"/>
                    </a:moveTo>
                    <a:cubicBezTo>
                      <a:pt x="3142963" y="0"/>
                      <a:pt x="3042633" y="88900"/>
                      <a:pt x="3023583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3024853" y="280670"/>
                    </a:lnTo>
                    <a:cubicBezTo>
                      <a:pt x="3042632" y="396240"/>
                      <a:pt x="3144232" y="485140"/>
                      <a:pt x="3264883" y="485140"/>
                    </a:cubicBezTo>
                    <a:cubicBezTo>
                      <a:pt x="3399503" y="485140"/>
                      <a:pt x="3507453" y="375920"/>
                      <a:pt x="3507453" y="242570"/>
                    </a:cubicBezTo>
                    <a:cubicBezTo>
                      <a:pt x="3507453" y="107950"/>
                      <a:pt x="3398233" y="0"/>
                      <a:pt x="3263612" y="0"/>
                    </a:cubicBezTo>
                    <a:close/>
                    <a:moveTo>
                      <a:pt x="3263612" y="408940"/>
                    </a:moveTo>
                    <a:cubicBezTo>
                      <a:pt x="3172173" y="408940"/>
                      <a:pt x="3097243" y="334010"/>
                      <a:pt x="3097243" y="242570"/>
                    </a:cubicBezTo>
                    <a:cubicBezTo>
                      <a:pt x="3097243" y="151130"/>
                      <a:pt x="3172173" y="76200"/>
                      <a:pt x="3263612" y="76200"/>
                    </a:cubicBezTo>
                    <a:cubicBezTo>
                      <a:pt x="3355053" y="76200"/>
                      <a:pt x="3429983" y="151130"/>
                      <a:pt x="3429983" y="242570"/>
                    </a:cubicBezTo>
                    <a:cubicBezTo>
                      <a:pt x="3431253" y="334010"/>
                      <a:pt x="3356322" y="408940"/>
                      <a:pt x="3263612" y="40894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pt-PT"/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10800000">
              <a:off x="0" y="23144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1" y="0"/>
                  </a:lnTo>
                  <a:lnTo>
                    <a:pt x="1922081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22081" y="0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0" y="0"/>
                  </a:lnTo>
                  <a:lnTo>
                    <a:pt x="1922080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3" name="Freeform 23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4" name="Freeform 24"/>
          <p:cNvSpPr/>
          <p:nvPr/>
        </p:nvSpPr>
        <p:spPr>
          <a:xfrm>
            <a:off x="1593654" y="6569273"/>
            <a:ext cx="1429548" cy="1429548"/>
          </a:xfrm>
          <a:custGeom>
            <a:avLst/>
            <a:gdLst/>
            <a:ahLst/>
            <a:cxnLst/>
            <a:rect l="l" t="t" r="r" b="b"/>
            <a:pathLst>
              <a:path w="1429548" h="1429548">
                <a:moveTo>
                  <a:pt x="0" y="0"/>
                </a:moveTo>
                <a:lnTo>
                  <a:pt x="1429548" y="0"/>
                </a:lnTo>
                <a:lnTo>
                  <a:pt x="1429548" y="1429548"/>
                </a:lnTo>
                <a:lnTo>
                  <a:pt x="0" y="1429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5" name="Freeform 25"/>
          <p:cNvSpPr/>
          <p:nvPr/>
        </p:nvSpPr>
        <p:spPr>
          <a:xfrm>
            <a:off x="8181373" y="6781006"/>
            <a:ext cx="1714176" cy="1167782"/>
          </a:xfrm>
          <a:custGeom>
            <a:avLst/>
            <a:gdLst/>
            <a:ahLst/>
            <a:cxnLst/>
            <a:rect l="l" t="t" r="r" b="b"/>
            <a:pathLst>
              <a:path w="1714176" h="1167782">
                <a:moveTo>
                  <a:pt x="0" y="0"/>
                </a:moveTo>
                <a:lnTo>
                  <a:pt x="1714176" y="0"/>
                </a:lnTo>
                <a:lnTo>
                  <a:pt x="1714176" y="1167782"/>
                </a:lnTo>
                <a:lnTo>
                  <a:pt x="0" y="1167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6" name="Freeform 26"/>
          <p:cNvSpPr/>
          <p:nvPr/>
        </p:nvSpPr>
        <p:spPr>
          <a:xfrm>
            <a:off x="11427702" y="6700156"/>
            <a:ext cx="1905876" cy="1167782"/>
          </a:xfrm>
          <a:custGeom>
            <a:avLst/>
            <a:gdLst/>
            <a:ahLst/>
            <a:cxnLst/>
            <a:rect l="l" t="t" r="r" b="b"/>
            <a:pathLst>
              <a:path w="1905876" h="1167782">
                <a:moveTo>
                  <a:pt x="0" y="0"/>
                </a:moveTo>
                <a:lnTo>
                  <a:pt x="1905876" y="0"/>
                </a:lnTo>
                <a:lnTo>
                  <a:pt x="1905876" y="1167782"/>
                </a:lnTo>
                <a:lnTo>
                  <a:pt x="0" y="1167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7" name="TextBox 27"/>
          <p:cNvSpPr txBox="1"/>
          <p:nvPr/>
        </p:nvSpPr>
        <p:spPr>
          <a:xfrm>
            <a:off x="2467454" y="457220"/>
            <a:ext cx="9913185" cy="81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>
                <a:solidFill>
                  <a:srgbClr val="FF914D"/>
                </a:solidFill>
                <a:latin typeface="Code Bold"/>
              </a:rPr>
              <a:t>PLANEAMENTO DO PROJETO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98889" y="4570476"/>
            <a:ext cx="3219080" cy="1094933"/>
            <a:chOff x="0" y="0"/>
            <a:chExt cx="4292106" cy="1459910"/>
          </a:xfrm>
        </p:grpSpPr>
        <p:sp>
          <p:nvSpPr>
            <p:cNvPr id="29" name="TextBox 29"/>
            <p:cNvSpPr txBox="1"/>
            <p:nvPr/>
          </p:nvSpPr>
          <p:spPr>
            <a:xfrm>
              <a:off x="33928" y="644570"/>
              <a:ext cx="4258178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CONVERSÃO DOS FICHEIROS PARQUET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4292106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301609" y="4570350"/>
            <a:ext cx="3036017" cy="1190183"/>
            <a:chOff x="0" y="0"/>
            <a:chExt cx="4048022" cy="1586910"/>
          </a:xfrm>
        </p:grpSpPr>
        <p:sp>
          <p:nvSpPr>
            <p:cNvPr id="32" name="TextBox 32"/>
            <p:cNvSpPr txBox="1"/>
            <p:nvPr/>
          </p:nvSpPr>
          <p:spPr>
            <a:xfrm>
              <a:off x="31837" y="644570"/>
              <a:ext cx="4016185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IMPORTAÇÃO DOS FICHEIROS PARA SQL SERVER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3966500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505167" y="4570476"/>
            <a:ext cx="3066587" cy="828233"/>
            <a:chOff x="0" y="0"/>
            <a:chExt cx="4088783" cy="1104310"/>
          </a:xfrm>
        </p:grpSpPr>
        <p:sp>
          <p:nvSpPr>
            <p:cNvPr id="35" name="TextBox 35"/>
            <p:cNvSpPr txBox="1"/>
            <p:nvPr/>
          </p:nvSpPr>
          <p:spPr>
            <a:xfrm>
              <a:off x="31837" y="644570"/>
              <a:ext cx="4056946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REALIZAÇÃO DE QUERIES EM SQL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4048022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847346" y="4570476"/>
            <a:ext cx="3066587" cy="1190150"/>
            <a:chOff x="0" y="0"/>
            <a:chExt cx="4088783" cy="1586866"/>
          </a:xfrm>
        </p:grpSpPr>
        <p:sp>
          <p:nvSpPr>
            <p:cNvPr id="38" name="TextBox 38"/>
            <p:cNvSpPr txBox="1"/>
            <p:nvPr/>
          </p:nvSpPr>
          <p:spPr>
            <a:xfrm>
              <a:off x="31837" y="644526"/>
              <a:ext cx="4056946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IMPORTAÇÃO DAS QUERIES PARA POWER BI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4048022" cy="552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467454" y="1176040"/>
            <a:ext cx="14325306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DEFINIÇÃO DAS DIFERENTES FASES DO PROJETO.</a:t>
            </a:r>
          </a:p>
        </p:txBody>
      </p:sp>
      <p:sp>
        <p:nvSpPr>
          <p:cNvPr id="41" name="Freeform 41"/>
          <p:cNvSpPr/>
          <p:nvPr/>
        </p:nvSpPr>
        <p:spPr>
          <a:xfrm>
            <a:off x="4870961" y="6451806"/>
            <a:ext cx="1547015" cy="1547015"/>
          </a:xfrm>
          <a:custGeom>
            <a:avLst/>
            <a:gdLst/>
            <a:ahLst/>
            <a:cxnLst/>
            <a:rect l="l" t="t" r="r" b="b"/>
            <a:pathLst>
              <a:path w="1547015" h="1547015">
                <a:moveTo>
                  <a:pt x="0" y="0"/>
                </a:moveTo>
                <a:lnTo>
                  <a:pt x="1547015" y="0"/>
                </a:lnTo>
                <a:lnTo>
                  <a:pt x="1547015" y="1547015"/>
                </a:lnTo>
                <a:lnTo>
                  <a:pt x="0" y="1547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8464" y="3700516"/>
            <a:ext cx="3451403" cy="494470"/>
            <a:chOff x="0" y="0"/>
            <a:chExt cx="3545840" cy="508000"/>
          </a:xfrm>
        </p:grpSpPr>
        <p:sp>
          <p:nvSpPr>
            <p:cNvPr id="3" name="Freeform 3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F8CF2C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22939" y="3700516"/>
            <a:ext cx="3366801" cy="494470"/>
            <a:chOff x="0" y="0"/>
            <a:chExt cx="3458923" cy="508000"/>
          </a:xfrm>
        </p:grpSpPr>
        <p:sp>
          <p:nvSpPr>
            <p:cNvPr id="6" name="Freeform 6"/>
            <p:cNvSpPr/>
            <p:nvPr/>
          </p:nvSpPr>
          <p:spPr>
            <a:xfrm>
              <a:off x="3010613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5" y="408940"/>
                    <a:pt x="408940" y="317396"/>
                    <a:pt x="408940" y="204470"/>
                  </a:cubicBezTo>
                  <a:cubicBezTo>
                    <a:pt x="408940" y="91544"/>
                    <a:pt x="317395" y="0"/>
                    <a:pt x="204470" y="0"/>
                  </a:cubicBezTo>
                  <a:close/>
                </a:path>
              </a:pathLst>
            </a:custGeom>
            <a:solidFill>
              <a:srgbClr val="F8CF2C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1430"/>
              <a:ext cx="3458923" cy="485140"/>
            </a:xfrm>
            <a:custGeom>
              <a:avLst/>
              <a:gdLst/>
              <a:ahLst/>
              <a:cxnLst/>
              <a:rect l="l" t="t" r="r" b="b"/>
              <a:pathLst>
                <a:path w="3458923" h="485140">
                  <a:moveTo>
                    <a:pt x="3215083" y="0"/>
                  </a:moveTo>
                  <a:cubicBezTo>
                    <a:pt x="3094433" y="0"/>
                    <a:pt x="2994103" y="88900"/>
                    <a:pt x="2975053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2976323" y="280670"/>
                  </a:lnTo>
                  <a:cubicBezTo>
                    <a:pt x="2994103" y="396240"/>
                    <a:pt x="3095703" y="485140"/>
                    <a:pt x="3216353" y="485140"/>
                  </a:cubicBezTo>
                  <a:cubicBezTo>
                    <a:pt x="3350973" y="485140"/>
                    <a:pt x="3458923" y="375920"/>
                    <a:pt x="3458923" y="242570"/>
                  </a:cubicBezTo>
                  <a:cubicBezTo>
                    <a:pt x="3458923" y="107950"/>
                    <a:pt x="3349703" y="0"/>
                    <a:pt x="3215083" y="0"/>
                  </a:cubicBezTo>
                  <a:close/>
                  <a:moveTo>
                    <a:pt x="3215083" y="408940"/>
                  </a:moveTo>
                  <a:cubicBezTo>
                    <a:pt x="3123643" y="408940"/>
                    <a:pt x="3048713" y="334010"/>
                    <a:pt x="3048713" y="242570"/>
                  </a:cubicBezTo>
                  <a:cubicBezTo>
                    <a:pt x="3048713" y="151130"/>
                    <a:pt x="3123643" y="76200"/>
                    <a:pt x="3215083" y="76200"/>
                  </a:cubicBezTo>
                  <a:cubicBezTo>
                    <a:pt x="3306523" y="76200"/>
                    <a:pt x="3381453" y="151130"/>
                    <a:pt x="3381453" y="242570"/>
                  </a:cubicBezTo>
                  <a:cubicBezTo>
                    <a:pt x="3382723" y="334010"/>
                    <a:pt x="3307793" y="408940"/>
                    <a:pt x="3215083" y="40894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89739" y="3700516"/>
            <a:ext cx="3313835" cy="494470"/>
            <a:chOff x="0" y="0"/>
            <a:chExt cx="3404507" cy="508000"/>
          </a:xfrm>
        </p:grpSpPr>
        <p:sp>
          <p:nvSpPr>
            <p:cNvPr id="9" name="Freeform 9"/>
            <p:cNvSpPr/>
            <p:nvPr/>
          </p:nvSpPr>
          <p:spPr>
            <a:xfrm>
              <a:off x="2956197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1" y="0"/>
                  </a:moveTo>
                  <a:cubicBezTo>
                    <a:pt x="91545" y="0"/>
                    <a:pt x="0" y="91544"/>
                    <a:pt x="0" y="204470"/>
                  </a:cubicBezTo>
                  <a:cubicBezTo>
                    <a:pt x="0" y="317396"/>
                    <a:pt x="91545" y="408940"/>
                    <a:pt x="204471" y="408940"/>
                  </a:cubicBezTo>
                  <a:cubicBezTo>
                    <a:pt x="317396" y="408940"/>
                    <a:pt x="408941" y="317396"/>
                    <a:pt x="408941" y="204470"/>
                  </a:cubicBezTo>
                  <a:cubicBezTo>
                    <a:pt x="408941" y="91544"/>
                    <a:pt x="317396" y="0"/>
                    <a:pt x="204471" y="0"/>
                  </a:cubicBezTo>
                  <a:close/>
                </a:path>
              </a:pathLst>
            </a:custGeom>
            <a:solidFill>
              <a:srgbClr val="F8CF2C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1430"/>
              <a:ext cx="3404508" cy="485140"/>
            </a:xfrm>
            <a:custGeom>
              <a:avLst/>
              <a:gdLst/>
              <a:ahLst/>
              <a:cxnLst/>
              <a:rect l="l" t="t" r="r" b="b"/>
              <a:pathLst>
                <a:path w="3404508" h="485140">
                  <a:moveTo>
                    <a:pt x="3160668" y="0"/>
                  </a:moveTo>
                  <a:cubicBezTo>
                    <a:pt x="3040018" y="0"/>
                    <a:pt x="2939688" y="88900"/>
                    <a:pt x="2920638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2921908" y="280670"/>
                  </a:lnTo>
                  <a:cubicBezTo>
                    <a:pt x="2939687" y="396240"/>
                    <a:pt x="3041287" y="485140"/>
                    <a:pt x="3161938" y="485140"/>
                  </a:cubicBezTo>
                  <a:cubicBezTo>
                    <a:pt x="3296558" y="485140"/>
                    <a:pt x="3404508" y="375920"/>
                    <a:pt x="3404508" y="242570"/>
                  </a:cubicBezTo>
                  <a:cubicBezTo>
                    <a:pt x="3404508" y="107950"/>
                    <a:pt x="3295288" y="0"/>
                    <a:pt x="3160668" y="0"/>
                  </a:cubicBezTo>
                  <a:close/>
                  <a:moveTo>
                    <a:pt x="3160668" y="408940"/>
                  </a:moveTo>
                  <a:cubicBezTo>
                    <a:pt x="3069228" y="408940"/>
                    <a:pt x="2994297" y="334010"/>
                    <a:pt x="2994297" y="242570"/>
                  </a:cubicBezTo>
                  <a:cubicBezTo>
                    <a:pt x="2994297" y="151130"/>
                    <a:pt x="3069228" y="76200"/>
                    <a:pt x="3160668" y="76200"/>
                  </a:cubicBezTo>
                  <a:cubicBezTo>
                    <a:pt x="3252108" y="76200"/>
                    <a:pt x="3327038" y="151130"/>
                    <a:pt x="3327038" y="242570"/>
                  </a:cubicBezTo>
                  <a:cubicBezTo>
                    <a:pt x="3328308" y="334010"/>
                    <a:pt x="3253377" y="408940"/>
                    <a:pt x="3160668" y="40894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2622939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Freeform 12"/>
          <p:cNvSpPr/>
          <p:nvPr/>
        </p:nvSpPr>
        <p:spPr>
          <a:xfrm>
            <a:off x="4064499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3" name="Freeform 13"/>
          <p:cNvSpPr/>
          <p:nvPr/>
        </p:nvSpPr>
        <p:spPr>
          <a:xfrm>
            <a:off x="690379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Freeform 14"/>
          <p:cNvSpPr/>
          <p:nvPr/>
        </p:nvSpPr>
        <p:spPr>
          <a:xfrm rot="-10800000">
            <a:off x="-742672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1" y="0"/>
                </a:lnTo>
                <a:lnTo>
                  <a:pt x="1441561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5" name="Freeform 15"/>
          <p:cNvSpPr/>
          <p:nvPr/>
        </p:nvSpPr>
        <p:spPr>
          <a:xfrm rot="-10800000">
            <a:off x="5989739" y="366034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1" y="0"/>
                </a:lnTo>
                <a:lnTo>
                  <a:pt x="1441561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6" name="Freeform 16"/>
          <p:cNvSpPr/>
          <p:nvPr/>
        </p:nvSpPr>
        <p:spPr>
          <a:xfrm>
            <a:off x="7404817" y="3642982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17" name="Group 17"/>
          <p:cNvGrpSpPr/>
          <p:nvPr/>
        </p:nvGrpSpPr>
        <p:grpSpPr>
          <a:xfrm>
            <a:off x="9303574" y="3642982"/>
            <a:ext cx="3414038" cy="592180"/>
            <a:chOff x="0" y="0"/>
            <a:chExt cx="4552051" cy="78957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76712"/>
              <a:ext cx="4552051" cy="659294"/>
              <a:chOff x="0" y="0"/>
              <a:chExt cx="3507453" cy="508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059143" y="49530"/>
                <a:ext cx="408940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8940" h="408940">
                    <a:moveTo>
                      <a:pt x="204469" y="0"/>
                    </a:moveTo>
                    <a:cubicBezTo>
                      <a:pt x="91544" y="0"/>
                      <a:pt x="0" y="91544"/>
                      <a:pt x="0" y="204470"/>
                    </a:cubicBezTo>
                    <a:cubicBezTo>
                      <a:pt x="0" y="317396"/>
                      <a:pt x="91544" y="408940"/>
                      <a:pt x="204469" y="408940"/>
                    </a:cubicBezTo>
                    <a:cubicBezTo>
                      <a:pt x="317395" y="408940"/>
                      <a:pt x="408940" y="317396"/>
                      <a:pt x="408940" y="204470"/>
                    </a:cubicBezTo>
                    <a:cubicBezTo>
                      <a:pt x="408940" y="91544"/>
                      <a:pt x="317395" y="0"/>
                      <a:pt x="204469" y="0"/>
                    </a:cubicBezTo>
                    <a:close/>
                  </a:path>
                </a:pathLst>
              </a:custGeom>
              <a:solidFill>
                <a:srgbClr val="F8CF2C"/>
              </a:solidFill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0" y="11430"/>
                <a:ext cx="3507453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3507453" h="485140">
                    <a:moveTo>
                      <a:pt x="3263612" y="0"/>
                    </a:moveTo>
                    <a:cubicBezTo>
                      <a:pt x="3142963" y="0"/>
                      <a:pt x="3042633" y="88900"/>
                      <a:pt x="3023583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3024853" y="280670"/>
                    </a:lnTo>
                    <a:cubicBezTo>
                      <a:pt x="3042632" y="396240"/>
                      <a:pt x="3144232" y="485140"/>
                      <a:pt x="3264883" y="485140"/>
                    </a:cubicBezTo>
                    <a:cubicBezTo>
                      <a:pt x="3399503" y="485140"/>
                      <a:pt x="3507453" y="375920"/>
                      <a:pt x="3507453" y="242570"/>
                    </a:cubicBezTo>
                    <a:cubicBezTo>
                      <a:pt x="3507453" y="107950"/>
                      <a:pt x="3398233" y="0"/>
                      <a:pt x="3263612" y="0"/>
                    </a:cubicBezTo>
                    <a:close/>
                    <a:moveTo>
                      <a:pt x="3263612" y="408940"/>
                    </a:moveTo>
                    <a:cubicBezTo>
                      <a:pt x="3172173" y="408940"/>
                      <a:pt x="3097243" y="334010"/>
                      <a:pt x="3097243" y="242570"/>
                    </a:cubicBezTo>
                    <a:cubicBezTo>
                      <a:pt x="3097243" y="151130"/>
                      <a:pt x="3172173" y="76200"/>
                      <a:pt x="3263612" y="76200"/>
                    </a:cubicBezTo>
                    <a:cubicBezTo>
                      <a:pt x="3355053" y="76200"/>
                      <a:pt x="3429983" y="151130"/>
                      <a:pt x="3429983" y="242570"/>
                    </a:cubicBezTo>
                    <a:cubicBezTo>
                      <a:pt x="3431253" y="334010"/>
                      <a:pt x="3356322" y="408940"/>
                      <a:pt x="3263612" y="40894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pt-PT"/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10800000">
              <a:off x="0" y="23144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1" y="0"/>
                  </a:lnTo>
                  <a:lnTo>
                    <a:pt x="1922081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22081" y="0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0" y="0"/>
                  </a:lnTo>
                  <a:lnTo>
                    <a:pt x="1922080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717612" y="3660340"/>
            <a:ext cx="3374976" cy="574822"/>
            <a:chOff x="0" y="0"/>
            <a:chExt cx="4499968" cy="76643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53568"/>
              <a:ext cx="4499968" cy="659294"/>
              <a:chOff x="0" y="0"/>
              <a:chExt cx="3467322" cy="508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019012" y="49530"/>
                <a:ext cx="408940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8940" h="408940">
                    <a:moveTo>
                      <a:pt x="204470" y="0"/>
                    </a:moveTo>
                    <a:cubicBezTo>
                      <a:pt x="91544" y="0"/>
                      <a:pt x="0" y="91544"/>
                      <a:pt x="0" y="204470"/>
                    </a:cubicBezTo>
                    <a:cubicBezTo>
                      <a:pt x="0" y="317396"/>
                      <a:pt x="91544" y="408940"/>
                      <a:pt x="204470" y="408940"/>
                    </a:cubicBezTo>
                    <a:cubicBezTo>
                      <a:pt x="317396" y="408940"/>
                      <a:pt x="408940" y="317396"/>
                      <a:pt x="408940" y="204470"/>
                    </a:cubicBezTo>
                    <a:cubicBezTo>
                      <a:pt x="408940" y="91544"/>
                      <a:pt x="317396" y="0"/>
                      <a:pt x="204470" y="0"/>
                    </a:cubicBezTo>
                    <a:close/>
                  </a:path>
                </a:pathLst>
              </a:custGeom>
              <a:solidFill>
                <a:srgbClr val="F8CF2C"/>
              </a:solidFill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0" y="11430"/>
                <a:ext cx="3467322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3467322" h="485140">
                    <a:moveTo>
                      <a:pt x="3223482" y="0"/>
                    </a:moveTo>
                    <a:cubicBezTo>
                      <a:pt x="3102832" y="0"/>
                      <a:pt x="3002502" y="88900"/>
                      <a:pt x="298345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2984722" y="280670"/>
                    </a:lnTo>
                    <a:cubicBezTo>
                      <a:pt x="3002502" y="396240"/>
                      <a:pt x="3104102" y="485140"/>
                      <a:pt x="3224752" y="485140"/>
                    </a:cubicBezTo>
                    <a:cubicBezTo>
                      <a:pt x="3359372" y="485140"/>
                      <a:pt x="3467322" y="375920"/>
                      <a:pt x="3467322" y="242570"/>
                    </a:cubicBezTo>
                    <a:cubicBezTo>
                      <a:pt x="3467322" y="107950"/>
                      <a:pt x="3358102" y="0"/>
                      <a:pt x="3223482" y="0"/>
                    </a:cubicBezTo>
                    <a:close/>
                    <a:moveTo>
                      <a:pt x="3223482" y="408940"/>
                    </a:moveTo>
                    <a:cubicBezTo>
                      <a:pt x="3132042" y="408940"/>
                      <a:pt x="3057112" y="334010"/>
                      <a:pt x="3057112" y="242570"/>
                    </a:cubicBezTo>
                    <a:cubicBezTo>
                      <a:pt x="3057112" y="151130"/>
                      <a:pt x="3132042" y="76200"/>
                      <a:pt x="3223482" y="76200"/>
                    </a:cubicBezTo>
                    <a:cubicBezTo>
                      <a:pt x="3314922" y="76200"/>
                      <a:pt x="3389852" y="151130"/>
                      <a:pt x="3389852" y="242570"/>
                    </a:cubicBezTo>
                    <a:cubicBezTo>
                      <a:pt x="3391122" y="334010"/>
                      <a:pt x="3316192" y="408940"/>
                      <a:pt x="3223482" y="40894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pt-PT"/>
              </a:p>
            </p:txBody>
          </p:sp>
        </p:grpSp>
        <p:sp>
          <p:nvSpPr>
            <p:cNvPr id="27" name="Freeform 27"/>
            <p:cNvSpPr/>
            <p:nvPr/>
          </p:nvSpPr>
          <p:spPr>
            <a:xfrm rot="-10800000">
              <a:off x="40470" y="0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0" y="0"/>
                  </a:lnTo>
                  <a:lnTo>
                    <a:pt x="1922080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962550" y="0"/>
              <a:ext cx="1922081" cy="766430"/>
            </a:xfrm>
            <a:custGeom>
              <a:avLst/>
              <a:gdLst/>
              <a:ahLst/>
              <a:cxnLst/>
              <a:rect l="l" t="t" r="r" b="b"/>
              <a:pathLst>
                <a:path w="1922081" h="766430">
                  <a:moveTo>
                    <a:pt x="0" y="0"/>
                  </a:moveTo>
                  <a:lnTo>
                    <a:pt x="1922081" y="0"/>
                  </a:lnTo>
                  <a:lnTo>
                    <a:pt x="1922081" y="766430"/>
                  </a:lnTo>
                  <a:lnTo>
                    <a:pt x="0" y="76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9" name="Freeform 29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0" name="Freeform 30"/>
          <p:cNvSpPr/>
          <p:nvPr/>
        </p:nvSpPr>
        <p:spPr>
          <a:xfrm>
            <a:off x="1593654" y="6569273"/>
            <a:ext cx="1429548" cy="1429548"/>
          </a:xfrm>
          <a:custGeom>
            <a:avLst/>
            <a:gdLst/>
            <a:ahLst/>
            <a:cxnLst/>
            <a:rect l="l" t="t" r="r" b="b"/>
            <a:pathLst>
              <a:path w="1429548" h="1429548">
                <a:moveTo>
                  <a:pt x="0" y="0"/>
                </a:moveTo>
                <a:lnTo>
                  <a:pt x="1429548" y="0"/>
                </a:lnTo>
                <a:lnTo>
                  <a:pt x="1429548" y="1429548"/>
                </a:lnTo>
                <a:lnTo>
                  <a:pt x="0" y="1429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1" name="Freeform 31"/>
          <p:cNvSpPr/>
          <p:nvPr/>
        </p:nvSpPr>
        <p:spPr>
          <a:xfrm>
            <a:off x="8181373" y="6781006"/>
            <a:ext cx="1714176" cy="1167782"/>
          </a:xfrm>
          <a:custGeom>
            <a:avLst/>
            <a:gdLst/>
            <a:ahLst/>
            <a:cxnLst/>
            <a:rect l="l" t="t" r="r" b="b"/>
            <a:pathLst>
              <a:path w="1714176" h="1167782">
                <a:moveTo>
                  <a:pt x="0" y="0"/>
                </a:moveTo>
                <a:lnTo>
                  <a:pt x="1714176" y="0"/>
                </a:lnTo>
                <a:lnTo>
                  <a:pt x="1714176" y="1167782"/>
                </a:lnTo>
                <a:lnTo>
                  <a:pt x="0" y="1167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2" name="Freeform 32"/>
          <p:cNvSpPr/>
          <p:nvPr/>
        </p:nvSpPr>
        <p:spPr>
          <a:xfrm>
            <a:off x="11427702" y="6700156"/>
            <a:ext cx="1905876" cy="1167782"/>
          </a:xfrm>
          <a:custGeom>
            <a:avLst/>
            <a:gdLst/>
            <a:ahLst/>
            <a:cxnLst/>
            <a:rect l="l" t="t" r="r" b="b"/>
            <a:pathLst>
              <a:path w="1905876" h="1167782">
                <a:moveTo>
                  <a:pt x="0" y="0"/>
                </a:moveTo>
                <a:lnTo>
                  <a:pt x="1905876" y="0"/>
                </a:lnTo>
                <a:lnTo>
                  <a:pt x="1905876" y="1167782"/>
                </a:lnTo>
                <a:lnTo>
                  <a:pt x="0" y="1167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3" name="Freeform 33"/>
          <p:cNvSpPr/>
          <p:nvPr/>
        </p:nvSpPr>
        <p:spPr>
          <a:xfrm>
            <a:off x="14970636" y="6619306"/>
            <a:ext cx="1504365" cy="1329483"/>
          </a:xfrm>
          <a:custGeom>
            <a:avLst/>
            <a:gdLst/>
            <a:ahLst/>
            <a:cxnLst/>
            <a:rect l="l" t="t" r="r" b="b"/>
            <a:pathLst>
              <a:path w="1504365" h="1329483">
                <a:moveTo>
                  <a:pt x="0" y="0"/>
                </a:moveTo>
                <a:lnTo>
                  <a:pt x="1504365" y="0"/>
                </a:lnTo>
                <a:lnTo>
                  <a:pt x="1504365" y="1329482"/>
                </a:lnTo>
                <a:lnTo>
                  <a:pt x="0" y="13294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4" name="TextBox 34"/>
          <p:cNvSpPr txBox="1"/>
          <p:nvPr/>
        </p:nvSpPr>
        <p:spPr>
          <a:xfrm>
            <a:off x="2467454" y="457220"/>
            <a:ext cx="9913185" cy="81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>
                <a:solidFill>
                  <a:srgbClr val="FF914D"/>
                </a:solidFill>
                <a:latin typeface="Code Bold"/>
              </a:rPr>
              <a:t>PLANEAMENTO DO PROJETO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98889" y="4570476"/>
            <a:ext cx="3219080" cy="1094668"/>
            <a:chOff x="0" y="0"/>
            <a:chExt cx="4292106" cy="1459558"/>
          </a:xfrm>
        </p:grpSpPr>
        <p:sp>
          <p:nvSpPr>
            <p:cNvPr id="36" name="TextBox 36"/>
            <p:cNvSpPr txBox="1"/>
            <p:nvPr/>
          </p:nvSpPr>
          <p:spPr>
            <a:xfrm>
              <a:off x="33928" y="644570"/>
              <a:ext cx="4258178" cy="698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CONVERSÃO DOS FICHEIROS PARQUET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4292106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301609" y="4570350"/>
            <a:ext cx="3036017" cy="1190183"/>
            <a:chOff x="0" y="0"/>
            <a:chExt cx="4048022" cy="1586910"/>
          </a:xfrm>
        </p:grpSpPr>
        <p:sp>
          <p:nvSpPr>
            <p:cNvPr id="39" name="TextBox 39"/>
            <p:cNvSpPr txBox="1"/>
            <p:nvPr/>
          </p:nvSpPr>
          <p:spPr>
            <a:xfrm>
              <a:off x="31837" y="644570"/>
              <a:ext cx="4016185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IMPORTAÇÃO DOS FICHEIROS PARA SQL SERVER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95250"/>
              <a:ext cx="3966500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505167" y="4570476"/>
            <a:ext cx="3066587" cy="828233"/>
            <a:chOff x="0" y="0"/>
            <a:chExt cx="4088783" cy="1104310"/>
          </a:xfrm>
        </p:grpSpPr>
        <p:sp>
          <p:nvSpPr>
            <p:cNvPr id="42" name="TextBox 42"/>
            <p:cNvSpPr txBox="1"/>
            <p:nvPr/>
          </p:nvSpPr>
          <p:spPr>
            <a:xfrm>
              <a:off x="31837" y="644570"/>
              <a:ext cx="4056946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REALIZAÇÃO DE QUERIES EM SQL 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95250"/>
              <a:ext cx="4048022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847346" y="4570476"/>
            <a:ext cx="3066587" cy="1190150"/>
            <a:chOff x="0" y="0"/>
            <a:chExt cx="4088783" cy="1586866"/>
          </a:xfrm>
        </p:grpSpPr>
        <p:sp>
          <p:nvSpPr>
            <p:cNvPr id="45" name="TextBox 45"/>
            <p:cNvSpPr txBox="1"/>
            <p:nvPr/>
          </p:nvSpPr>
          <p:spPr>
            <a:xfrm>
              <a:off x="31837" y="644526"/>
              <a:ext cx="4056946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IMPORTAR QUERIES PARA POWER BI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95250"/>
              <a:ext cx="4048022" cy="552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4189525" y="4570476"/>
            <a:ext cx="3066587" cy="1361633"/>
            <a:chOff x="0" y="0"/>
            <a:chExt cx="4088783" cy="1815510"/>
          </a:xfrm>
        </p:grpSpPr>
        <p:sp>
          <p:nvSpPr>
            <p:cNvPr id="48" name="TextBox 48"/>
            <p:cNvSpPr txBox="1"/>
            <p:nvPr/>
          </p:nvSpPr>
          <p:spPr>
            <a:xfrm>
              <a:off x="31837" y="644570"/>
              <a:ext cx="4056946" cy="105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spc="44">
                  <a:solidFill>
                    <a:srgbClr val="FFFFFF"/>
                  </a:solidFill>
                  <a:latin typeface="Code Bold"/>
                </a:rPr>
                <a:t>MODELAÇÃO, ANÁLISE E CRIAÇÃO DE DASHBOARD EM POWER BI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95250"/>
              <a:ext cx="4048022" cy="580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467454" y="1176040"/>
            <a:ext cx="14325306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DEFINIÇÃO DAS DIFERENTES FASES DO PROJETO.</a:t>
            </a:r>
          </a:p>
        </p:txBody>
      </p:sp>
      <p:sp>
        <p:nvSpPr>
          <p:cNvPr id="51" name="Freeform 51"/>
          <p:cNvSpPr/>
          <p:nvPr/>
        </p:nvSpPr>
        <p:spPr>
          <a:xfrm>
            <a:off x="4870961" y="6451806"/>
            <a:ext cx="1547015" cy="1547015"/>
          </a:xfrm>
          <a:custGeom>
            <a:avLst/>
            <a:gdLst/>
            <a:ahLst/>
            <a:cxnLst/>
            <a:rect l="l" t="t" r="r" b="b"/>
            <a:pathLst>
              <a:path w="1547015" h="1547015">
                <a:moveTo>
                  <a:pt x="0" y="0"/>
                </a:moveTo>
                <a:lnTo>
                  <a:pt x="1547015" y="0"/>
                </a:lnTo>
                <a:lnTo>
                  <a:pt x="1547015" y="1547015"/>
                </a:lnTo>
                <a:lnTo>
                  <a:pt x="0" y="15470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1818" y="4091247"/>
            <a:ext cx="1854053" cy="1854053"/>
          </a:xfrm>
          <a:custGeom>
            <a:avLst/>
            <a:gdLst/>
            <a:ahLst/>
            <a:cxnLst/>
            <a:rect l="l" t="t" r="r" b="b"/>
            <a:pathLst>
              <a:path w="1854053" h="1854053">
                <a:moveTo>
                  <a:pt x="0" y="0"/>
                </a:moveTo>
                <a:lnTo>
                  <a:pt x="1854053" y="0"/>
                </a:lnTo>
                <a:lnTo>
                  <a:pt x="1854053" y="1854053"/>
                </a:lnTo>
                <a:lnTo>
                  <a:pt x="0" y="185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10170659" y="3906398"/>
            <a:ext cx="1854053" cy="2223752"/>
          </a:xfrm>
          <a:custGeom>
            <a:avLst/>
            <a:gdLst/>
            <a:ahLst/>
            <a:cxnLst/>
            <a:rect l="l" t="t" r="r" b="b"/>
            <a:pathLst>
              <a:path w="1854053" h="2223752">
                <a:moveTo>
                  <a:pt x="0" y="0"/>
                </a:moveTo>
                <a:lnTo>
                  <a:pt x="1854053" y="0"/>
                </a:lnTo>
                <a:lnTo>
                  <a:pt x="1854053" y="2223751"/>
                </a:lnTo>
                <a:lnTo>
                  <a:pt x="0" y="22237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Freeform 10"/>
          <p:cNvSpPr/>
          <p:nvPr/>
        </p:nvSpPr>
        <p:spPr>
          <a:xfrm>
            <a:off x="4032831" y="6910116"/>
            <a:ext cx="9900868" cy="2348184"/>
          </a:xfrm>
          <a:custGeom>
            <a:avLst/>
            <a:gdLst/>
            <a:ahLst/>
            <a:cxnLst/>
            <a:rect l="l" t="t" r="r" b="b"/>
            <a:pathLst>
              <a:path w="9900868" h="2348184">
                <a:moveTo>
                  <a:pt x="0" y="0"/>
                </a:moveTo>
                <a:lnTo>
                  <a:pt x="9900868" y="0"/>
                </a:lnTo>
                <a:lnTo>
                  <a:pt x="9900868" y="2348184"/>
                </a:lnTo>
                <a:lnTo>
                  <a:pt x="0" y="2348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97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2601741" y="553544"/>
            <a:ext cx="10708277" cy="81403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IMPORTAÇÃO DOS DADOS </a:t>
            </a:r>
            <a:r>
              <a:rPr lang="en-US" sz="5600" spc="224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51057" y="598662"/>
            <a:ext cx="521878" cy="72380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 dirty="0">
                <a:solidFill>
                  <a:srgbClr val="FFFFFF"/>
                </a:solidFill>
                <a:latin typeface="Code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1741" y="1289316"/>
            <a:ext cx="14325306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CONVERÇÃO DE PARQUET PARA CSV COM PYTHON.</a:t>
            </a:r>
          </a:p>
        </p:txBody>
      </p:sp>
      <p:sp>
        <p:nvSpPr>
          <p:cNvPr id="14" name="Freeform 14"/>
          <p:cNvSpPr/>
          <p:nvPr/>
        </p:nvSpPr>
        <p:spPr>
          <a:xfrm>
            <a:off x="8126935" y="4545865"/>
            <a:ext cx="1712659" cy="944817"/>
          </a:xfrm>
          <a:custGeom>
            <a:avLst/>
            <a:gdLst/>
            <a:ahLst/>
            <a:cxnLst/>
            <a:rect l="l" t="t" r="r" b="b"/>
            <a:pathLst>
              <a:path w="1712659" h="944817">
                <a:moveTo>
                  <a:pt x="0" y="0"/>
                </a:moveTo>
                <a:lnTo>
                  <a:pt x="1712659" y="0"/>
                </a:lnTo>
                <a:lnTo>
                  <a:pt x="1712659" y="944817"/>
                </a:lnTo>
                <a:lnTo>
                  <a:pt x="0" y="944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5" name="Freeform 15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3875125" y="3989242"/>
            <a:ext cx="2308516" cy="2308516"/>
          </a:xfrm>
          <a:custGeom>
            <a:avLst/>
            <a:gdLst/>
            <a:ahLst/>
            <a:cxnLst/>
            <a:rect l="l" t="t" r="r" b="b"/>
            <a:pathLst>
              <a:path w="2308516" h="2308516">
                <a:moveTo>
                  <a:pt x="0" y="0"/>
                </a:moveTo>
                <a:lnTo>
                  <a:pt x="2308515" y="0"/>
                </a:lnTo>
                <a:lnTo>
                  <a:pt x="2308515" y="2308516"/>
                </a:lnTo>
                <a:lnTo>
                  <a:pt x="0" y="2308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7974340" y="3084822"/>
            <a:ext cx="7867790" cy="5453757"/>
          </a:xfrm>
          <a:custGeom>
            <a:avLst/>
            <a:gdLst/>
            <a:ahLst/>
            <a:cxnLst/>
            <a:rect l="l" t="t" r="r" b="b"/>
            <a:pathLst>
              <a:path w="7867790" h="5453757">
                <a:moveTo>
                  <a:pt x="0" y="0"/>
                </a:moveTo>
                <a:lnTo>
                  <a:pt x="7867791" y="0"/>
                </a:lnTo>
                <a:lnTo>
                  <a:pt x="7867791" y="5453757"/>
                </a:lnTo>
                <a:lnTo>
                  <a:pt x="0" y="5453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2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2550830" y="553527"/>
            <a:ext cx="10708277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IMPORTAÇÃO DOS DADOS </a:t>
            </a:r>
            <a:r>
              <a:rPr lang="en-US" sz="5600" spc="224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50830" y="1289316"/>
            <a:ext cx="14325306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OBTENÇÃO DE INFORMAÇÕES SOBRE O DATASET COM PYTHON.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3" name="TextBox 13"/>
          <p:cNvSpPr txBox="1"/>
          <p:nvPr/>
        </p:nvSpPr>
        <p:spPr>
          <a:xfrm>
            <a:off x="12400146" y="598645"/>
            <a:ext cx="521878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 dirty="0">
                <a:solidFill>
                  <a:srgbClr val="FFFFFF"/>
                </a:solidFill>
                <a:latin typeface="Code"/>
              </a:rPr>
              <a:t>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10744200" y="2122625"/>
            <a:ext cx="2589440" cy="2683357"/>
          </a:xfrm>
          <a:custGeom>
            <a:avLst/>
            <a:gdLst/>
            <a:ahLst/>
            <a:cxnLst/>
            <a:rect l="l" t="t" r="r" b="b"/>
            <a:pathLst>
              <a:path w="2589440" h="2683357">
                <a:moveTo>
                  <a:pt x="0" y="0"/>
                </a:moveTo>
                <a:lnTo>
                  <a:pt x="2589439" y="0"/>
                </a:lnTo>
                <a:lnTo>
                  <a:pt x="2589439" y="2683357"/>
                </a:lnTo>
                <a:lnTo>
                  <a:pt x="0" y="26833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5220417" y="2205898"/>
            <a:ext cx="2098392" cy="2516812"/>
          </a:xfrm>
          <a:custGeom>
            <a:avLst/>
            <a:gdLst/>
            <a:ahLst/>
            <a:cxnLst/>
            <a:rect l="l" t="t" r="r" b="b"/>
            <a:pathLst>
              <a:path w="2098392" h="2516812">
                <a:moveTo>
                  <a:pt x="0" y="0"/>
                </a:moveTo>
                <a:lnTo>
                  <a:pt x="2098392" y="0"/>
                </a:lnTo>
                <a:lnTo>
                  <a:pt x="2098392" y="2516812"/>
                </a:lnTo>
                <a:lnTo>
                  <a:pt x="0" y="25168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2474464" y="553527"/>
            <a:ext cx="10708277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IMPORTAÇÃO DOS DADOS </a:t>
            </a:r>
            <a:r>
              <a:rPr lang="en-US" sz="5600" spc="224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74464" y="1289316"/>
            <a:ext cx="14325306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IMPORTAÇÃO DOS FICHEIROS CSV PARA SQL SERVER.</a:t>
            </a:r>
          </a:p>
        </p:txBody>
      </p:sp>
      <p:sp>
        <p:nvSpPr>
          <p:cNvPr id="12" name="Freeform 12"/>
          <p:cNvSpPr/>
          <p:nvPr/>
        </p:nvSpPr>
        <p:spPr>
          <a:xfrm>
            <a:off x="8084925" y="2878082"/>
            <a:ext cx="2125275" cy="1172443"/>
          </a:xfrm>
          <a:custGeom>
            <a:avLst/>
            <a:gdLst/>
            <a:ahLst/>
            <a:cxnLst/>
            <a:rect l="l" t="t" r="r" b="b"/>
            <a:pathLst>
              <a:path w="2125275" h="1172443">
                <a:moveTo>
                  <a:pt x="0" y="0"/>
                </a:moveTo>
                <a:lnTo>
                  <a:pt x="2125275" y="0"/>
                </a:lnTo>
                <a:lnTo>
                  <a:pt x="2125275" y="1172443"/>
                </a:lnTo>
                <a:lnTo>
                  <a:pt x="0" y="11724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3" name="Freeform 13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TextBox 14"/>
          <p:cNvSpPr txBox="1"/>
          <p:nvPr/>
        </p:nvSpPr>
        <p:spPr>
          <a:xfrm>
            <a:off x="12323781" y="598645"/>
            <a:ext cx="521878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 dirty="0">
                <a:solidFill>
                  <a:srgbClr val="FFFFFF"/>
                </a:solidFill>
                <a:latin typeface="Code"/>
              </a:rPr>
              <a:t>3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CB9AF91-55F4-4115-A364-A11CE91256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0967" y="5372100"/>
            <a:ext cx="5453433" cy="317313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F2EA6D5-EEC2-0A06-23CB-3B0806C965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63468" y="5382274"/>
            <a:ext cx="5720625" cy="42606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4379090" y="4109792"/>
            <a:ext cx="2687361" cy="2784830"/>
          </a:xfrm>
          <a:custGeom>
            <a:avLst/>
            <a:gdLst/>
            <a:ahLst/>
            <a:cxnLst/>
            <a:rect l="l" t="t" r="r" b="b"/>
            <a:pathLst>
              <a:path w="2687361" h="2784830">
                <a:moveTo>
                  <a:pt x="0" y="0"/>
                </a:moveTo>
                <a:lnTo>
                  <a:pt x="2687360" y="0"/>
                </a:lnTo>
                <a:lnTo>
                  <a:pt x="2687360" y="2784829"/>
                </a:lnTo>
                <a:lnTo>
                  <a:pt x="0" y="2784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2411206" y="553527"/>
            <a:ext cx="10708277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IMPORTAÇÃO DOS DADOS </a:t>
            </a:r>
            <a:r>
              <a:rPr lang="en-US" sz="5600" spc="224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11206" y="1259893"/>
            <a:ext cx="1340949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ACESSO AOS DADOS POR MEIO DE APLICAÇÕES DE DATA MANAGEMENT.</a:t>
            </a:r>
          </a:p>
        </p:txBody>
      </p:sp>
      <p:sp>
        <p:nvSpPr>
          <p:cNvPr id="14" name="Freeform 14"/>
          <p:cNvSpPr/>
          <p:nvPr/>
        </p:nvSpPr>
        <p:spPr>
          <a:xfrm>
            <a:off x="7284596" y="4946025"/>
            <a:ext cx="2016368" cy="1112363"/>
          </a:xfrm>
          <a:custGeom>
            <a:avLst/>
            <a:gdLst/>
            <a:ahLst/>
            <a:cxnLst/>
            <a:rect l="l" t="t" r="r" b="b"/>
            <a:pathLst>
              <a:path w="2016368" h="1112363">
                <a:moveTo>
                  <a:pt x="0" y="0"/>
                </a:moveTo>
                <a:lnTo>
                  <a:pt x="2016368" y="0"/>
                </a:lnTo>
                <a:lnTo>
                  <a:pt x="2016368" y="1112363"/>
                </a:lnTo>
                <a:lnTo>
                  <a:pt x="0" y="111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5" name="Freeform 15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6" name="TextBox 16"/>
          <p:cNvSpPr txBox="1"/>
          <p:nvPr/>
        </p:nvSpPr>
        <p:spPr>
          <a:xfrm>
            <a:off x="12260523" y="598645"/>
            <a:ext cx="521878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 dirty="0">
                <a:solidFill>
                  <a:srgbClr val="FFFFFF"/>
                </a:solidFill>
                <a:latin typeface="Code"/>
              </a:rPr>
              <a:t>4</a:t>
            </a:r>
          </a:p>
        </p:txBody>
      </p:sp>
      <p:pic>
        <p:nvPicPr>
          <p:cNvPr id="20" name="Imagem 19" descr="Uma imagem com logótipo, Tipo de letra, símbolo, Gráficos&#10;&#10;Descrição gerada automaticamente">
            <a:extLst>
              <a:ext uri="{FF2B5EF4-FFF2-40B4-BE49-F238E27FC236}">
                <a16:creationId xmlns:a16="http://schemas.microsoft.com/office/drawing/2014/main" id="{83D4AF20-AC00-B652-0447-1CA072FEF6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231" y="3373215"/>
            <a:ext cx="2600292" cy="260029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6" name="Imagem 25" descr="Uma imagem com captura de ecrã, vela, design&#10;&#10;Descrição gerada automaticamente">
            <a:extLst>
              <a:ext uri="{FF2B5EF4-FFF2-40B4-BE49-F238E27FC236}">
                <a16:creationId xmlns:a16="http://schemas.microsoft.com/office/drawing/2014/main" id="{C40FE449-F263-1461-0E75-D6BC06C23F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647961"/>
            <a:ext cx="3103242" cy="2925693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1676400" y="2781300"/>
            <a:ext cx="3818630" cy="3818630"/>
          </a:xfrm>
          <a:custGeom>
            <a:avLst/>
            <a:gdLst/>
            <a:ahLst/>
            <a:cxnLst/>
            <a:rect l="l" t="t" r="r" b="b"/>
            <a:pathLst>
              <a:path w="3818630" h="3818630">
                <a:moveTo>
                  <a:pt x="0" y="0"/>
                </a:moveTo>
                <a:lnTo>
                  <a:pt x="3818630" y="0"/>
                </a:lnTo>
                <a:lnTo>
                  <a:pt x="3818630" y="3818630"/>
                </a:lnTo>
                <a:lnTo>
                  <a:pt x="0" y="38186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Freeform 10"/>
          <p:cNvSpPr/>
          <p:nvPr/>
        </p:nvSpPr>
        <p:spPr>
          <a:xfrm>
            <a:off x="7620000" y="2484210"/>
            <a:ext cx="8486861" cy="5021702"/>
          </a:xfrm>
          <a:custGeom>
            <a:avLst/>
            <a:gdLst/>
            <a:ahLst/>
            <a:cxnLst/>
            <a:rect l="l" t="t" r="r" b="b"/>
            <a:pathLst>
              <a:path w="8486861" h="5021702">
                <a:moveTo>
                  <a:pt x="0" y="0"/>
                </a:moveTo>
                <a:lnTo>
                  <a:pt x="8486861" y="0"/>
                </a:lnTo>
                <a:lnTo>
                  <a:pt x="8486861" y="5021702"/>
                </a:lnTo>
                <a:lnTo>
                  <a:pt x="0" y="5021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2439254" y="553527"/>
            <a:ext cx="8494095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LIMPEZA DOS DADOS </a:t>
            </a:r>
            <a:r>
              <a:rPr lang="en-US" sz="5600" spc="224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39254" y="1289316"/>
            <a:ext cx="1340949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 dirty="0">
                <a:solidFill>
                  <a:srgbClr val="FFFFFF"/>
                </a:solidFill>
                <a:latin typeface="Fira Code"/>
              </a:rPr>
              <a:t>LIMPEZA DE NULOS E VAZIOS NO DATASET.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10648" y="598645"/>
            <a:ext cx="521878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 dirty="0">
                <a:solidFill>
                  <a:srgbClr val="FFFFFF"/>
                </a:solidFill>
                <a:latin typeface="Code"/>
              </a:rPr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 rot="5400000">
            <a:off x="-2617260" y="3896327"/>
            <a:ext cx="6922180" cy="1186925"/>
          </a:xfrm>
          <a:custGeom>
            <a:avLst/>
            <a:gdLst/>
            <a:ahLst/>
            <a:cxnLst/>
            <a:rect l="l" t="t" r="r" b="b"/>
            <a:pathLst>
              <a:path w="6922180" h="1186925">
                <a:moveTo>
                  <a:pt x="0" y="0"/>
                </a:moveTo>
                <a:lnTo>
                  <a:pt x="6922180" y="0"/>
                </a:lnTo>
                <a:lnTo>
                  <a:pt x="6922180" y="1186925"/>
                </a:lnTo>
                <a:lnTo>
                  <a:pt x="0" y="118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7166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5651179" y="3629758"/>
            <a:ext cx="3655452" cy="3655452"/>
          </a:xfrm>
          <a:custGeom>
            <a:avLst/>
            <a:gdLst/>
            <a:ahLst/>
            <a:cxnLst/>
            <a:rect l="l" t="t" r="r" b="b"/>
            <a:pathLst>
              <a:path w="3655452" h="3655452">
                <a:moveTo>
                  <a:pt x="0" y="0"/>
                </a:moveTo>
                <a:lnTo>
                  <a:pt x="3655452" y="0"/>
                </a:lnTo>
                <a:lnTo>
                  <a:pt x="3655452" y="3655452"/>
                </a:lnTo>
                <a:lnTo>
                  <a:pt x="0" y="36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13547231" y="3535153"/>
            <a:ext cx="3599192" cy="3599192"/>
          </a:xfrm>
          <a:custGeom>
            <a:avLst/>
            <a:gdLst/>
            <a:ahLst/>
            <a:cxnLst/>
            <a:rect l="l" t="t" r="r" b="b"/>
            <a:pathLst>
              <a:path w="3599192" h="3599192">
                <a:moveTo>
                  <a:pt x="0" y="0"/>
                </a:moveTo>
                <a:lnTo>
                  <a:pt x="3599192" y="0"/>
                </a:lnTo>
                <a:lnTo>
                  <a:pt x="3599192" y="3599192"/>
                </a:lnTo>
                <a:lnTo>
                  <a:pt x="0" y="3599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Freeform 6"/>
          <p:cNvSpPr/>
          <p:nvPr/>
        </p:nvSpPr>
        <p:spPr>
          <a:xfrm>
            <a:off x="9599205" y="3629758"/>
            <a:ext cx="3655452" cy="3655452"/>
          </a:xfrm>
          <a:custGeom>
            <a:avLst/>
            <a:gdLst/>
            <a:ahLst/>
            <a:cxnLst/>
            <a:rect l="l" t="t" r="r" b="b"/>
            <a:pathLst>
              <a:path w="3655452" h="3655452">
                <a:moveTo>
                  <a:pt x="0" y="0"/>
                </a:moveTo>
                <a:lnTo>
                  <a:pt x="3655452" y="0"/>
                </a:lnTo>
                <a:lnTo>
                  <a:pt x="3655452" y="3655452"/>
                </a:lnTo>
                <a:lnTo>
                  <a:pt x="0" y="3655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7" name="Freeform 7"/>
          <p:cNvSpPr/>
          <p:nvPr/>
        </p:nvSpPr>
        <p:spPr>
          <a:xfrm>
            <a:off x="1700452" y="3629758"/>
            <a:ext cx="3655452" cy="3655452"/>
          </a:xfrm>
          <a:custGeom>
            <a:avLst/>
            <a:gdLst/>
            <a:ahLst/>
            <a:cxnLst/>
            <a:rect l="l" t="t" r="r" b="b"/>
            <a:pathLst>
              <a:path w="3655452" h="3655452">
                <a:moveTo>
                  <a:pt x="0" y="0"/>
                </a:moveTo>
                <a:lnTo>
                  <a:pt x="3655452" y="0"/>
                </a:lnTo>
                <a:lnTo>
                  <a:pt x="3655452" y="3655452"/>
                </a:lnTo>
                <a:lnTo>
                  <a:pt x="0" y="3655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8" name="Group 8"/>
          <p:cNvGrpSpPr/>
          <p:nvPr/>
        </p:nvGrpSpPr>
        <p:grpSpPr>
          <a:xfrm>
            <a:off x="1437293" y="1219200"/>
            <a:ext cx="13613350" cy="1882007"/>
            <a:chOff x="0" y="0"/>
            <a:chExt cx="18151134" cy="2509342"/>
          </a:xfrm>
        </p:grpSpPr>
        <p:sp>
          <p:nvSpPr>
            <p:cNvPr id="9" name="TextBox 9"/>
            <p:cNvSpPr txBox="1"/>
            <p:nvPr/>
          </p:nvSpPr>
          <p:spPr>
            <a:xfrm>
              <a:off x="0" y="1544142"/>
              <a:ext cx="18151134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sz="4800" spc="96">
                  <a:solidFill>
                    <a:srgbClr val="FFFEE6"/>
                  </a:solidFill>
                  <a:latin typeface="Code"/>
                </a:rPr>
                <a:t>MEMBROS DO PROJETO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18025080" cy="1241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39"/>
                </a:lnSpc>
              </a:pPr>
              <a:r>
                <a:rPr lang="en-US" sz="6399" spc="255">
                  <a:solidFill>
                    <a:srgbClr val="FF914D"/>
                  </a:solidFill>
                  <a:latin typeface="Code Bold"/>
                </a:rPr>
                <a:t>A NOSSA EQUIPA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72181" y="7472908"/>
            <a:ext cx="317151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spc="288">
                <a:solidFill>
                  <a:srgbClr val="FF914D"/>
                </a:solidFill>
                <a:latin typeface="Montserrat Classic"/>
              </a:rPr>
              <a:t>TIAGO MARQUES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86895" y="7470130"/>
            <a:ext cx="317151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spc="288">
                <a:solidFill>
                  <a:srgbClr val="FF914D"/>
                </a:solidFill>
                <a:latin typeface="Montserrat Classic"/>
              </a:rPr>
              <a:t>ANA CATARINA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14117" y="7470130"/>
            <a:ext cx="317151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spc="288">
                <a:solidFill>
                  <a:srgbClr val="FF914D"/>
                </a:solidFill>
                <a:latin typeface="Montserrat Classic"/>
              </a:rPr>
              <a:t>GONÇALO REIS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1071" y="7472908"/>
            <a:ext cx="317151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spc="288">
                <a:solidFill>
                  <a:srgbClr val="FF914D"/>
                </a:solidFill>
                <a:latin typeface="Montserrat Classic"/>
              </a:rPr>
              <a:t>JOANA AFONSO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43616" y="496164"/>
            <a:ext cx="10708277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 dirty="0" err="1">
                <a:solidFill>
                  <a:srgbClr val="FF914D"/>
                </a:solidFill>
                <a:latin typeface="Code Bold"/>
              </a:rPr>
              <a:t>Organização</a:t>
            </a: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 DO DATASET </a:t>
            </a:r>
            <a:r>
              <a:rPr lang="en-US" sz="5600" spc="224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73000" y="481194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 dirty="0">
                <a:solidFill>
                  <a:srgbClr val="FFFFFF"/>
                </a:solidFill>
                <a:latin typeface="Code"/>
              </a:rPr>
              <a:t>6</a:t>
            </a:r>
          </a:p>
        </p:txBody>
      </p:sp>
      <p:sp>
        <p:nvSpPr>
          <p:cNvPr id="10" name="Freeform 10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2443616" y="1209249"/>
            <a:ext cx="987895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 dirty="0">
                <a:solidFill>
                  <a:srgbClr val="FFFFFF"/>
                </a:solidFill>
                <a:latin typeface="Fira Code"/>
              </a:rPr>
              <a:t>CRIAÇÃO DE VIEWS</a:t>
            </a:r>
          </a:p>
        </p:txBody>
      </p:sp>
      <p:pic>
        <p:nvPicPr>
          <p:cNvPr id="17" name="Imagem 16" descr="Uma imagem com texto, captura de ecrã, software&#10;&#10;Descrição gerada automaticamente">
            <a:extLst>
              <a:ext uri="{FF2B5EF4-FFF2-40B4-BE49-F238E27FC236}">
                <a16:creationId xmlns:a16="http://schemas.microsoft.com/office/drawing/2014/main" id="{33FB6E26-6114-7484-6FE3-9F2093D717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4074" r="9028" b="4074"/>
          <a:stretch/>
        </p:blipFill>
        <p:spPr>
          <a:xfrm>
            <a:off x="10210800" y="1986760"/>
            <a:ext cx="2788252" cy="784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m 20" descr="Uma imagem com texto, captura de ecrã, software, multimédia&#10;&#10;Descrição gerada automaticamente">
            <a:extLst>
              <a:ext uri="{FF2B5EF4-FFF2-40B4-BE49-F238E27FC236}">
                <a16:creationId xmlns:a16="http://schemas.microsoft.com/office/drawing/2014/main" id="{B07C741D-7632-5241-F000-7D644F7FA3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t="12751" r="9772" b="12613"/>
          <a:stretch/>
        </p:blipFill>
        <p:spPr>
          <a:xfrm>
            <a:off x="2590800" y="3242886"/>
            <a:ext cx="5638800" cy="4297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1144" y="3061098"/>
            <a:ext cx="4618660" cy="5985985"/>
          </a:xfrm>
          <a:custGeom>
            <a:avLst/>
            <a:gdLst/>
            <a:ahLst/>
            <a:cxnLst/>
            <a:rect l="l" t="t" r="r" b="b"/>
            <a:pathLst>
              <a:path w="4618660" h="5985985">
                <a:moveTo>
                  <a:pt x="0" y="0"/>
                </a:moveTo>
                <a:lnTo>
                  <a:pt x="4618660" y="0"/>
                </a:lnTo>
                <a:lnTo>
                  <a:pt x="4618660" y="5985984"/>
                </a:lnTo>
                <a:lnTo>
                  <a:pt x="0" y="598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2729667" y="330078"/>
            <a:ext cx="9732070" cy="9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spc="112" dirty="0" err="1">
                <a:solidFill>
                  <a:srgbClr val="FF914D"/>
                </a:solidFill>
                <a:latin typeface="Code Bold"/>
              </a:rPr>
              <a:t>Análise</a:t>
            </a:r>
            <a:r>
              <a:rPr lang="en-US" sz="5600" spc="112" dirty="0">
                <a:solidFill>
                  <a:srgbClr val="FF914D"/>
                </a:solidFill>
                <a:latin typeface="Code Bold"/>
              </a:rPr>
              <a:t> do dataset </a:t>
            </a:r>
            <a:r>
              <a:rPr lang="en-US" sz="5600" spc="112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4" name="AutoShape 4"/>
          <p:cNvSpPr/>
          <p:nvPr/>
        </p:nvSpPr>
        <p:spPr>
          <a:xfrm>
            <a:off x="6960892" y="3061098"/>
            <a:ext cx="4618660" cy="5952717"/>
          </a:xfrm>
          <a:prstGeom prst="rect">
            <a:avLst/>
          </a:prstGeom>
          <a:solidFill>
            <a:srgbClr val="171111"/>
          </a:solidFill>
        </p:spPr>
        <p:txBody>
          <a:bodyPr/>
          <a:lstStyle/>
          <a:p>
            <a:endParaRPr lang="pt-PT"/>
          </a:p>
        </p:txBody>
      </p:sp>
      <p:sp>
        <p:nvSpPr>
          <p:cNvPr id="5" name="TextBox 5"/>
          <p:cNvSpPr txBox="1"/>
          <p:nvPr/>
        </p:nvSpPr>
        <p:spPr>
          <a:xfrm>
            <a:off x="8249015" y="5438128"/>
            <a:ext cx="2266585" cy="1159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57"/>
              </a:lnSpc>
              <a:spcBef>
                <a:spcPct val="0"/>
              </a:spcBef>
            </a:pPr>
            <a:r>
              <a:rPr lang="en-US" sz="6160" spc="739" dirty="0">
                <a:solidFill>
                  <a:srgbClr val="FFFFFF"/>
                </a:solidFill>
                <a:latin typeface="Code Bold"/>
              </a:rPr>
              <a:t>10</a:t>
            </a:r>
            <a:r>
              <a:rPr lang="en-US" sz="6160" spc="739" dirty="0">
                <a:solidFill>
                  <a:srgbClr val="FFFF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US" sz="6160" spc="739" dirty="0">
                <a:solidFill>
                  <a:srgbClr val="FFFFFF"/>
                </a:solidFill>
                <a:latin typeface="Code Bold"/>
              </a:rPr>
              <a:t>17</a:t>
            </a:r>
          </a:p>
        </p:txBody>
      </p:sp>
      <p:sp>
        <p:nvSpPr>
          <p:cNvPr id="6" name="AutoShape 6"/>
          <p:cNvSpPr/>
          <p:nvPr/>
        </p:nvSpPr>
        <p:spPr>
          <a:xfrm>
            <a:off x="12640640" y="3077732"/>
            <a:ext cx="4618660" cy="5952717"/>
          </a:xfrm>
          <a:prstGeom prst="rect">
            <a:avLst/>
          </a:prstGeom>
          <a:solidFill>
            <a:srgbClr val="171111"/>
          </a:solidFill>
        </p:spPr>
        <p:txBody>
          <a:bodyPr/>
          <a:lstStyle/>
          <a:p>
            <a:endParaRPr lang="pt-PT"/>
          </a:p>
        </p:txBody>
      </p:sp>
      <p:sp>
        <p:nvSpPr>
          <p:cNvPr id="7" name="TextBox 7"/>
          <p:cNvSpPr txBox="1"/>
          <p:nvPr/>
        </p:nvSpPr>
        <p:spPr>
          <a:xfrm>
            <a:off x="13428118" y="5092812"/>
            <a:ext cx="3043704" cy="288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Condutores</a:t>
            </a:r>
          </a:p>
          <a:p>
            <a:pPr algn="ctr">
              <a:lnSpc>
                <a:spcPts val="3840"/>
              </a:lnSpc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Medallion</a:t>
            </a:r>
          </a:p>
          <a:p>
            <a:pPr algn="ctr">
              <a:lnSpc>
                <a:spcPts val="3840"/>
              </a:lnSpc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taxis</a:t>
            </a:r>
          </a:p>
          <a:p>
            <a:pPr algn="ctr">
              <a:lnSpc>
                <a:spcPts val="3840"/>
              </a:lnSpc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agentes</a:t>
            </a:r>
          </a:p>
          <a:p>
            <a:pPr algn="ctr">
              <a:lnSpc>
                <a:spcPts val="3840"/>
              </a:lnSpc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tipo taxi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2400" spc="288">
              <a:solidFill>
                <a:srgbClr val="FFFFFF"/>
              </a:solidFill>
              <a:latin typeface="Fira Co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07556" y="3519282"/>
            <a:ext cx="368482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 spc="288" dirty="0">
                <a:solidFill>
                  <a:srgbClr val="F8CF2C"/>
                </a:solidFill>
                <a:latin typeface="Montserrat Classic"/>
              </a:rPr>
              <a:t>DADOS QUE PRECISAVAMOS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78733" y="3502648"/>
            <a:ext cx="458297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8CF2C"/>
                </a:solidFill>
                <a:latin typeface="Montserrat Classic"/>
              </a:rPr>
              <a:t>AS PERGUNTAS A QUE TINHAMOS RESPOSTA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9667" y="1154292"/>
            <a:ext cx="1518766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RESPONDER ÀS QUESTÕES POSSÍVEIS.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10615011" y="458064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16066" y="3305583"/>
            <a:ext cx="5836926" cy="5952717"/>
          </a:xfrm>
          <a:custGeom>
            <a:avLst/>
            <a:gdLst/>
            <a:ahLst/>
            <a:cxnLst/>
            <a:rect l="l" t="t" r="r" b="b"/>
            <a:pathLst>
              <a:path w="5836926" h="5952717">
                <a:moveTo>
                  <a:pt x="0" y="0"/>
                </a:moveTo>
                <a:lnTo>
                  <a:pt x="5836926" y="0"/>
                </a:lnTo>
                <a:lnTo>
                  <a:pt x="5836926" y="5952717"/>
                </a:lnTo>
                <a:lnTo>
                  <a:pt x="0" y="5952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AutoShape 3"/>
          <p:cNvSpPr/>
          <p:nvPr/>
        </p:nvSpPr>
        <p:spPr>
          <a:xfrm>
            <a:off x="10570865" y="3305583"/>
            <a:ext cx="5836926" cy="5952717"/>
          </a:xfrm>
          <a:prstGeom prst="rect">
            <a:avLst/>
          </a:prstGeom>
          <a:solidFill>
            <a:srgbClr val="171111"/>
          </a:solidFill>
        </p:spPr>
        <p:txBody>
          <a:bodyPr/>
          <a:lstStyle/>
          <a:p>
            <a:endParaRPr lang="pt-PT"/>
          </a:p>
        </p:txBody>
      </p:sp>
      <p:sp>
        <p:nvSpPr>
          <p:cNvPr id="4" name="AutoShape 4"/>
          <p:cNvSpPr/>
          <p:nvPr/>
        </p:nvSpPr>
        <p:spPr>
          <a:xfrm>
            <a:off x="10809711" y="5474830"/>
            <a:ext cx="5404697" cy="90599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10988979" y="5614067"/>
            <a:ext cx="5046161" cy="667874"/>
          </a:xfrm>
          <a:custGeom>
            <a:avLst/>
            <a:gdLst/>
            <a:ahLst/>
            <a:cxnLst/>
            <a:rect l="l" t="t" r="r" b="b"/>
            <a:pathLst>
              <a:path w="5046161" h="667874">
                <a:moveTo>
                  <a:pt x="0" y="0"/>
                </a:moveTo>
                <a:lnTo>
                  <a:pt x="5046161" y="0"/>
                </a:lnTo>
                <a:lnTo>
                  <a:pt x="5046161" y="667875"/>
                </a:lnTo>
                <a:lnTo>
                  <a:pt x="0" y="6678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2512227" y="448768"/>
            <a:ext cx="12628105" cy="9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spc="112" dirty="0" err="1">
                <a:solidFill>
                  <a:srgbClr val="FF914D"/>
                </a:solidFill>
                <a:latin typeface="Code Bold"/>
              </a:rPr>
              <a:t>Análise</a:t>
            </a:r>
            <a:r>
              <a:rPr lang="en-US" sz="5600" spc="112" dirty="0">
                <a:solidFill>
                  <a:srgbClr val="FF914D"/>
                </a:solidFill>
                <a:latin typeface="Code Bold"/>
              </a:rPr>
              <a:t> do dataset </a:t>
            </a:r>
            <a:r>
              <a:rPr lang="en-US" sz="5600" spc="112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  <a:r>
              <a:rPr lang="en-US" sz="5600" spc="112" dirty="0">
                <a:solidFill>
                  <a:srgbClr val="FF914D"/>
                </a:solidFill>
                <a:latin typeface="Code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28217" y="1272965"/>
            <a:ext cx="16765885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PESQUISA DE FONTES DE DADOS EXTERNAS PARA CONSEGUIR RESPONDER A TODAS AS QUESTÕES DO CLIENTE.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60820" y="3806050"/>
            <a:ext cx="4457015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8CF2C"/>
                </a:solidFill>
                <a:latin typeface="Montserrat Classic"/>
              </a:rPr>
              <a:t>ONDE FOMOS BUSCAR OS DADOS EXTRA?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90207" y="7009480"/>
            <a:ext cx="304370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u="sng" spc="288" dirty="0">
                <a:solidFill>
                  <a:srgbClr val="FFFFFF"/>
                </a:solidFill>
                <a:latin typeface="Fira Code"/>
                <a:hlinkClick r:id="rId5" tooltip="https://data.cityofnewyork.us/Transportation/Historical-Medallion-Vehicles-Authorized/pvkv-25ck/about_data"/>
              </a:rPr>
              <a:t>NYC OPEN DATA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2400" u="sng" spc="288" dirty="0">
              <a:solidFill>
                <a:srgbClr val="FFFFFF"/>
              </a:solidFill>
              <a:latin typeface="Fira Code"/>
              <a:hlinkClick r:id="rId5" tooltip="https://data.cityofnewyork.us/Transportation/Historical-Medallion-Vehicles-Authorized/pvkv-25ck/about_dat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10376972" y="579929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04641" y="3156489"/>
            <a:ext cx="5983119" cy="6101811"/>
          </a:xfrm>
          <a:custGeom>
            <a:avLst/>
            <a:gdLst/>
            <a:ahLst/>
            <a:cxnLst/>
            <a:rect l="l" t="t" r="r" b="b"/>
            <a:pathLst>
              <a:path w="5983119" h="6101811">
                <a:moveTo>
                  <a:pt x="0" y="0"/>
                </a:moveTo>
                <a:lnTo>
                  <a:pt x="5983120" y="0"/>
                </a:lnTo>
                <a:lnTo>
                  <a:pt x="5983120" y="6101811"/>
                </a:lnTo>
                <a:lnTo>
                  <a:pt x="0" y="610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AutoShape 3"/>
          <p:cNvSpPr/>
          <p:nvPr/>
        </p:nvSpPr>
        <p:spPr>
          <a:xfrm>
            <a:off x="10869243" y="3156489"/>
            <a:ext cx="5836926" cy="5952717"/>
          </a:xfrm>
          <a:prstGeom prst="rect">
            <a:avLst/>
          </a:prstGeom>
          <a:solidFill>
            <a:srgbClr val="171111"/>
          </a:solid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8685926" y="6619129"/>
            <a:ext cx="1761306" cy="1459637"/>
          </a:xfrm>
          <a:custGeom>
            <a:avLst/>
            <a:gdLst/>
            <a:ahLst/>
            <a:cxnLst/>
            <a:rect l="l" t="t" r="r" b="b"/>
            <a:pathLst>
              <a:path w="1761306" h="1459637">
                <a:moveTo>
                  <a:pt x="0" y="0"/>
                </a:moveTo>
                <a:lnTo>
                  <a:pt x="1761306" y="0"/>
                </a:lnTo>
                <a:lnTo>
                  <a:pt x="1761306" y="1459637"/>
                </a:lnTo>
                <a:lnTo>
                  <a:pt x="0" y="1459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3030" b="-1161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TextBox 5"/>
          <p:cNvSpPr txBox="1"/>
          <p:nvPr/>
        </p:nvSpPr>
        <p:spPr>
          <a:xfrm>
            <a:off x="11440335" y="4205690"/>
            <a:ext cx="469474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26CDD9"/>
                </a:solidFill>
                <a:latin typeface="Montserrat Classic"/>
              </a:rPr>
              <a:t>TABELA TAXIS DISTINTOS</a:t>
            </a:r>
          </a:p>
        </p:txBody>
      </p:sp>
      <p:sp>
        <p:nvSpPr>
          <p:cNvPr id="6" name="Freeform 6"/>
          <p:cNvSpPr/>
          <p:nvPr/>
        </p:nvSpPr>
        <p:spPr>
          <a:xfrm>
            <a:off x="8903387" y="3844065"/>
            <a:ext cx="1767691" cy="1576705"/>
          </a:xfrm>
          <a:custGeom>
            <a:avLst/>
            <a:gdLst/>
            <a:ahLst/>
            <a:cxnLst/>
            <a:rect l="l" t="t" r="r" b="b"/>
            <a:pathLst>
              <a:path w="1767691" h="1576705">
                <a:moveTo>
                  <a:pt x="0" y="0"/>
                </a:moveTo>
                <a:lnTo>
                  <a:pt x="1767691" y="0"/>
                </a:lnTo>
                <a:lnTo>
                  <a:pt x="1767691" y="1576705"/>
                </a:lnTo>
                <a:lnTo>
                  <a:pt x="0" y="157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578" r="-8562" b="-521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7" name="TextBox 7"/>
          <p:cNvSpPr txBox="1"/>
          <p:nvPr/>
        </p:nvSpPr>
        <p:spPr>
          <a:xfrm>
            <a:off x="2504641" y="481166"/>
            <a:ext cx="8114670" cy="9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spc="112" dirty="0" err="1">
                <a:solidFill>
                  <a:srgbClr val="FF914D"/>
                </a:solidFill>
                <a:latin typeface="Code Bold"/>
              </a:rPr>
              <a:t>Análise</a:t>
            </a:r>
            <a:r>
              <a:rPr lang="en-US" sz="5600" spc="112" dirty="0">
                <a:solidFill>
                  <a:srgbClr val="FF914D"/>
                </a:solidFill>
                <a:latin typeface="Code Bold"/>
              </a:rPr>
              <a:t> do dataset </a:t>
            </a:r>
            <a:r>
              <a:rPr lang="en-US" sz="5600" spc="112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4641" y="1305363"/>
            <a:ext cx="1518766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DIVISÃO DA TABELA MEDALLIONS EM DUAS DIFERENTE.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9198" y="6922220"/>
            <a:ext cx="4457015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AB0F9F"/>
                </a:solidFill>
                <a:latin typeface="Montserrat Classic"/>
              </a:rPr>
              <a:t>TABELA CONDUTORES DISTINTOS</a:t>
            </a:r>
          </a:p>
        </p:txBody>
      </p:sp>
      <p:sp>
        <p:nvSpPr>
          <p:cNvPr id="10" name="Freeform 10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10376972" y="579929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57051" y="448752"/>
            <a:ext cx="12628105" cy="9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spc="112" dirty="0" err="1">
                <a:solidFill>
                  <a:srgbClr val="FF914D"/>
                </a:solidFill>
                <a:latin typeface="Code Bold"/>
              </a:rPr>
              <a:t>análise</a:t>
            </a:r>
            <a:r>
              <a:rPr lang="en-US" sz="5600" spc="112" dirty="0">
                <a:solidFill>
                  <a:srgbClr val="FF914D"/>
                </a:solidFill>
                <a:latin typeface="Code Bold"/>
              </a:rPr>
              <a:t> do dataset </a:t>
            </a:r>
            <a:r>
              <a:rPr lang="en-US" sz="5600" spc="112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57051" y="1272949"/>
            <a:ext cx="1518766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TABELA TAXIS DISTINTOS E CONDUTORES DISTINTOS.</a:t>
            </a:r>
          </a:p>
        </p:txBody>
      </p:sp>
      <p:sp>
        <p:nvSpPr>
          <p:cNvPr id="4" name="Freeform 4"/>
          <p:cNvSpPr/>
          <p:nvPr/>
        </p:nvSpPr>
        <p:spPr>
          <a:xfrm>
            <a:off x="10050821" y="5405935"/>
            <a:ext cx="6011655" cy="3057445"/>
          </a:xfrm>
          <a:custGeom>
            <a:avLst/>
            <a:gdLst/>
            <a:ahLst/>
            <a:cxnLst/>
            <a:rect l="l" t="t" r="r" b="b"/>
            <a:pathLst>
              <a:path w="6011655" h="3057445">
                <a:moveTo>
                  <a:pt x="0" y="0"/>
                </a:moveTo>
                <a:lnTo>
                  <a:pt x="6011654" y="0"/>
                </a:lnTo>
                <a:lnTo>
                  <a:pt x="6011654" y="3057445"/>
                </a:lnTo>
                <a:lnTo>
                  <a:pt x="0" y="305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2" r="-1362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AutoShape 5"/>
          <p:cNvSpPr/>
          <p:nvPr/>
        </p:nvSpPr>
        <p:spPr>
          <a:xfrm>
            <a:off x="10050821" y="3958299"/>
            <a:ext cx="6150339" cy="1224949"/>
          </a:xfrm>
          <a:prstGeom prst="rect">
            <a:avLst/>
          </a:prstGeom>
          <a:solidFill>
            <a:srgbClr val="171111"/>
          </a:solid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10828140" y="4073049"/>
            <a:ext cx="4457015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AB0F9F"/>
                </a:solidFill>
                <a:latin typeface="Montserrat Classic"/>
              </a:rPr>
              <a:t>TABELA CONDUTORES DISTINTOS</a:t>
            </a:r>
          </a:p>
        </p:txBody>
      </p:sp>
      <p:sp>
        <p:nvSpPr>
          <p:cNvPr id="7" name="Freeform 7"/>
          <p:cNvSpPr/>
          <p:nvPr/>
        </p:nvSpPr>
        <p:spPr>
          <a:xfrm>
            <a:off x="2086841" y="5405935"/>
            <a:ext cx="6150339" cy="3057445"/>
          </a:xfrm>
          <a:custGeom>
            <a:avLst/>
            <a:gdLst/>
            <a:ahLst/>
            <a:cxnLst/>
            <a:rect l="l" t="t" r="r" b="b"/>
            <a:pathLst>
              <a:path w="6150339" h="3057445">
                <a:moveTo>
                  <a:pt x="0" y="0"/>
                </a:moveTo>
                <a:lnTo>
                  <a:pt x="6150338" y="0"/>
                </a:lnTo>
                <a:lnTo>
                  <a:pt x="6150338" y="3057445"/>
                </a:lnTo>
                <a:lnTo>
                  <a:pt x="0" y="305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AutoShape 8"/>
          <p:cNvSpPr/>
          <p:nvPr/>
        </p:nvSpPr>
        <p:spPr>
          <a:xfrm>
            <a:off x="2086841" y="3958299"/>
            <a:ext cx="6150339" cy="1224949"/>
          </a:xfrm>
          <a:prstGeom prst="rect">
            <a:avLst/>
          </a:prstGeom>
          <a:solidFill>
            <a:srgbClr val="171111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Box 9"/>
          <p:cNvSpPr txBox="1"/>
          <p:nvPr/>
        </p:nvSpPr>
        <p:spPr>
          <a:xfrm>
            <a:off x="2814640" y="4073049"/>
            <a:ext cx="469474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26CDD9"/>
                </a:solidFill>
                <a:latin typeface="Montserrat Classic"/>
              </a:rPr>
              <a:t>TABELA TAXIS DISTINTOS</a:t>
            </a:r>
          </a:p>
        </p:txBody>
      </p:sp>
      <p:sp>
        <p:nvSpPr>
          <p:cNvPr id="10" name="Freeform 10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10376972" y="579929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41938" y="1305363"/>
            <a:ext cx="1518766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UNIÃO DAS DUAS TABELAS E CRIAÇÃO DA TABELA TAXI/COND ID.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413702" y="2850334"/>
            <a:ext cx="4828420" cy="3442853"/>
            <a:chOff x="0" y="0"/>
            <a:chExt cx="6437894" cy="4590470"/>
          </a:xfrm>
        </p:grpSpPr>
        <p:sp>
          <p:nvSpPr>
            <p:cNvPr id="4" name="Freeform 4"/>
            <p:cNvSpPr/>
            <p:nvPr/>
          </p:nvSpPr>
          <p:spPr>
            <a:xfrm>
              <a:off x="0" y="1475074"/>
              <a:ext cx="6437894" cy="3115396"/>
            </a:xfrm>
            <a:custGeom>
              <a:avLst/>
              <a:gdLst/>
              <a:ahLst/>
              <a:cxnLst/>
              <a:rect l="l" t="t" r="r" b="b"/>
              <a:pathLst>
                <a:path w="6437894" h="3115396">
                  <a:moveTo>
                    <a:pt x="0" y="0"/>
                  </a:moveTo>
                  <a:lnTo>
                    <a:pt x="6437894" y="0"/>
                  </a:lnTo>
                  <a:lnTo>
                    <a:pt x="6437894" y="3115396"/>
                  </a:lnTo>
                  <a:lnTo>
                    <a:pt x="0" y="311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64" b="-1364"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6437894" cy="1248166"/>
            </a:xfrm>
            <a:prstGeom prst="rect">
              <a:avLst/>
            </a:prstGeom>
            <a:solidFill>
              <a:srgbClr val="171111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1827" y="137781"/>
              <a:ext cx="4914240" cy="446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4"/>
                </a:lnSpc>
                <a:spcBef>
                  <a:spcPct val="0"/>
                </a:spcBef>
              </a:pPr>
              <a:r>
                <a:rPr lang="en-US" sz="1834" spc="220">
                  <a:solidFill>
                    <a:srgbClr val="26CDD9"/>
                  </a:solidFill>
                  <a:latin typeface="Montserrat Classic"/>
                </a:rPr>
                <a:t>TABELA TAXIS DISTINTOS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413702" y="7693222"/>
            <a:ext cx="4828420" cy="2336637"/>
          </a:xfrm>
          <a:custGeom>
            <a:avLst/>
            <a:gdLst/>
            <a:ahLst/>
            <a:cxnLst/>
            <a:rect l="l" t="t" r="r" b="b"/>
            <a:pathLst>
              <a:path w="4828420" h="2336637">
                <a:moveTo>
                  <a:pt x="0" y="0"/>
                </a:moveTo>
                <a:lnTo>
                  <a:pt x="4828420" y="0"/>
                </a:lnTo>
                <a:lnTo>
                  <a:pt x="4828420" y="2336637"/>
                </a:lnTo>
                <a:lnTo>
                  <a:pt x="0" y="2336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53" b="-1153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AutoShape 8"/>
          <p:cNvSpPr/>
          <p:nvPr/>
        </p:nvSpPr>
        <p:spPr>
          <a:xfrm>
            <a:off x="2413702" y="6556733"/>
            <a:ext cx="4828420" cy="961665"/>
          </a:xfrm>
          <a:prstGeom prst="rect">
            <a:avLst/>
          </a:prstGeom>
          <a:solidFill>
            <a:srgbClr val="171111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7696313" y="5217556"/>
            <a:ext cx="2357323" cy="2183470"/>
          </a:xfrm>
          <a:custGeom>
            <a:avLst/>
            <a:gdLst/>
            <a:ahLst/>
            <a:cxnLst/>
            <a:rect l="l" t="t" r="r" b="b"/>
            <a:pathLst>
              <a:path w="2357323" h="2183470">
                <a:moveTo>
                  <a:pt x="0" y="0"/>
                </a:moveTo>
                <a:lnTo>
                  <a:pt x="2357322" y="0"/>
                </a:lnTo>
                <a:lnTo>
                  <a:pt x="2357322" y="2183470"/>
                </a:lnTo>
                <a:lnTo>
                  <a:pt x="0" y="2183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AutoShape 10"/>
          <p:cNvSpPr/>
          <p:nvPr/>
        </p:nvSpPr>
        <p:spPr>
          <a:xfrm>
            <a:off x="10510835" y="5125876"/>
            <a:ext cx="6304416" cy="1016159"/>
          </a:xfrm>
          <a:prstGeom prst="rect">
            <a:avLst/>
          </a:prstGeom>
          <a:solidFill>
            <a:srgbClr val="171111"/>
          </a:solidFill>
        </p:spPr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>
          <a:xfrm>
            <a:off x="10510835" y="6299592"/>
            <a:ext cx="6304416" cy="1993704"/>
          </a:xfrm>
          <a:custGeom>
            <a:avLst/>
            <a:gdLst/>
            <a:ahLst/>
            <a:cxnLst/>
            <a:rect l="l" t="t" r="r" b="b"/>
            <a:pathLst>
              <a:path w="6304416" h="1993704">
                <a:moveTo>
                  <a:pt x="0" y="0"/>
                </a:moveTo>
                <a:lnTo>
                  <a:pt x="6304416" y="0"/>
                </a:lnTo>
                <a:lnTo>
                  <a:pt x="6304416" y="1993704"/>
                </a:lnTo>
                <a:lnTo>
                  <a:pt x="0" y="199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Freeform 12"/>
          <p:cNvSpPr/>
          <p:nvPr/>
        </p:nvSpPr>
        <p:spPr>
          <a:xfrm>
            <a:off x="2716619" y="8848197"/>
            <a:ext cx="2369724" cy="343872"/>
          </a:xfrm>
          <a:custGeom>
            <a:avLst/>
            <a:gdLst/>
            <a:ahLst/>
            <a:cxnLst/>
            <a:rect l="l" t="t" r="r" b="b"/>
            <a:pathLst>
              <a:path w="2369724" h="343872">
                <a:moveTo>
                  <a:pt x="0" y="0"/>
                </a:moveTo>
                <a:lnTo>
                  <a:pt x="2369725" y="0"/>
                </a:lnTo>
                <a:lnTo>
                  <a:pt x="2369725" y="343872"/>
                </a:lnTo>
                <a:lnTo>
                  <a:pt x="0" y="343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3" name="Freeform 13"/>
          <p:cNvSpPr/>
          <p:nvPr/>
        </p:nvSpPr>
        <p:spPr>
          <a:xfrm>
            <a:off x="2667000" y="5750926"/>
            <a:ext cx="2641452" cy="306974"/>
          </a:xfrm>
          <a:custGeom>
            <a:avLst/>
            <a:gdLst/>
            <a:ahLst/>
            <a:cxnLst/>
            <a:rect l="l" t="t" r="r" b="b"/>
            <a:pathLst>
              <a:path w="2506618" h="277778">
                <a:moveTo>
                  <a:pt x="0" y="0"/>
                </a:moveTo>
                <a:lnTo>
                  <a:pt x="2506617" y="0"/>
                </a:lnTo>
                <a:lnTo>
                  <a:pt x="2506617" y="277778"/>
                </a:lnTo>
                <a:lnTo>
                  <a:pt x="0" y="2777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TextBox 14"/>
          <p:cNvSpPr txBox="1"/>
          <p:nvPr/>
        </p:nvSpPr>
        <p:spPr>
          <a:xfrm>
            <a:off x="3023949" y="6635872"/>
            <a:ext cx="3499050" cy="75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1884" spc="226">
                <a:solidFill>
                  <a:srgbClr val="AB0F9F"/>
                </a:solidFill>
                <a:latin typeface="Montserrat Classic"/>
              </a:rPr>
              <a:t>TABELA CONDUTORES DISTINTOS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14380" y="5406837"/>
            <a:ext cx="3697327" cy="37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  <a:spcBef>
                <a:spcPct val="0"/>
              </a:spcBef>
            </a:pPr>
            <a:r>
              <a:rPr lang="en-US" sz="1990" spc="238">
                <a:solidFill>
                  <a:srgbClr val="F8CF2C"/>
                </a:solidFill>
                <a:latin typeface="Montserrat Classic"/>
              </a:rPr>
              <a:t>TABELA TAXI COND ID</a:t>
            </a:r>
          </a:p>
        </p:txBody>
      </p:sp>
      <p:sp>
        <p:nvSpPr>
          <p:cNvPr id="16" name="Freeform 16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7" name="TextBox 17"/>
          <p:cNvSpPr txBox="1"/>
          <p:nvPr/>
        </p:nvSpPr>
        <p:spPr>
          <a:xfrm>
            <a:off x="2504641" y="481166"/>
            <a:ext cx="8114670" cy="9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spc="112" dirty="0" err="1">
                <a:solidFill>
                  <a:srgbClr val="FF914D"/>
                </a:solidFill>
                <a:latin typeface="Code Bold"/>
              </a:rPr>
              <a:t>Análise</a:t>
            </a:r>
            <a:r>
              <a:rPr lang="en-US" sz="5600" spc="112" dirty="0">
                <a:solidFill>
                  <a:srgbClr val="FF914D"/>
                </a:solidFill>
                <a:latin typeface="Code Bold"/>
              </a:rPr>
              <a:t> do dataset </a:t>
            </a:r>
            <a:r>
              <a:rPr lang="en-US" sz="5600" spc="112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76972" y="579929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86649" y="3559790"/>
            <a:ext cx="6304416" cy="1016159"/>
          </a:xfrm>
          <a:prstGeom prst="rect">
            <a:avLst/>
          </a:prstGeom>
          <a:solidFill>
            <a:srgbClr val="171111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486649" y="4733506"/>
            <a:ext cx="6304416" cy="1993704"/>
          </a:xfrm>
          <a:custGeom>
            <a:avLst/>
            <a:gdLst/>
            <a:ahLst/>
            <a:cxnLst/>
            <a:rect l="l" t="t" r="r" b="b"/>
            <a:pathLst>
              <a:path w="6304416" h="1993704">
                <a:moveTo>
                  <a:pt x="0" y="0"/>
                </a:moveTo>
                <a:lnTo>
                  <a:pt x="6304415" y="0"/>
                </a:lnTo>
                <a:lnTo>
                  <a:pt x="6304415" y="1993704"/>
                </a:lnTo>
                <a:lnTo>
                  <a:pt x="0" y="1993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791759" y="5866228"/>
            <a:ext cx="2005436" cy="349632"/>
          </a:xfrm>
          <a:custGeom>
            <a:avLst/>
            <a:gdLst/>
            <a:ahLst/>
            <a:cxnLst/>
            <a:rect l="l" t="t" r="r" b="b"/>
            <a:pathLst>
              <a:path w="2005436" h="349632">
                <a:moveTo>
                  <a:pt x="0" y="0"/>
                </a:moveTo>
                <a:lnTo>
                  <a:pt x="2005436" y="0"/>
                </a:lnTo>
                <a:lnTo>
                  <a:pt x="2005436" y="349632"/>
                </a:lnTo>
                <a:lnTo>
                  <a:pt x="0" y="34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1486649" y="7370187"/>
            <a:ext cx="8068127" cy="1888113"/>
          </a:xfrm>
          <a:custGeom>
            <a:avLst/>
            <a:gdLst/>
            <a:ahLst/>
            <a:cxnLst/>
            <a:rect l="l" t="t" r="r" b="b"/>
            <a:pathLst>
              <a:path w="8068127" h="1888113">
                <a:moveTo>
                  <a:pt x="0" y="0"/>
                </a:moveTo>
                <a:lnTo>
                  <a:pt x="8068127" y="0"/>
                </a:lnTo>
                <a:lnTo>
                  <a:pt x="8068127" y="1888113"/>
                </a:lnTo>
                <a:lnTo>
                  <a:pt x="0" y="188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449" t="-186170" r="-4975" b="-59485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Freeform 6"/>
          <p:cNvSpPr/>
          <p:nvPr/>
        </p:nvSpPr>
        <p:spPr>
          <a:xfrm>
            <a:off x="12351041" y="3089575"/>
            <a:ext cx="5083784" cy="4107851"/>
          </a:xfrm>
          <a:custGeom>
            <a:avLst/>
            <a:gdLst/>
            <a:ahLst/>
            <a:cxnLst/>
            <a:rect l="l" t="t" r="r" b="b"/>
            <a:pathLst>
              <a:path w="5083784" h="4107851">
                <a:moveTo>
                  <a:pt x="0" y="0"/>
                </a:moveTo>
                <a:lnTo>
                  <a:pt x="5083784" y="0"/>
                </a:lnTo>
                <a:lnTo>
                  <a:pt x="5083784" y="4107850"/>
                </a:lnTo>
                <a:lnTo>
                  <a:pt x="0" y="4107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7" name="Freeform 7"/>
          <p:cNvSpPr/>
          <p:nvPr/>
        </p:nvSpPr>
        <p:spPr>
          <a:xfrm>
            <a:off x="7791064" y="4348207"/>
            <a:ext cx="4559977" cy="2616287"/>
          </a:xfrm>
          <a:custGeom>
            <a:avLst/>
            <a:gdLst/>
            <a:ahLst/>
            <a:cxnLst/>
            <a:rect l="l" t="t" r="r" b="b"/>
            <a:pathLst>
              <a:path w="4559977" h="2616287">
                <a:moveTo>
                  <a:pt x="0" y="0"/>
                </a:moveTo>
                <a:lnTo>
                  <a:pt x="4559977" y="0"/>
                </a:lnTo>
                <a:lnTo>
                  <a:pt x="4559977" y="2616287"/>
                </a:lnTo>
                <a:lnTo>
                  <a:pt x="0" y="2616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TextBox 8"/>
          <p:cNvSpPr txBox="1"/>
          <p:nvPr/>
        </p:nvSpPr>
        <p:spPr>
          <a:xfrm>
            <a:off x="2504641" y="1311355"/>
            <a:ext cx="1518766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ATRIBUIÇÃO DO TAXI_COND ID ALEATÓRIAMENTE AO DATASET ORIGINAL.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90193" y="3840751"/>
            <a:ext cx="3697327" cy="37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  <a:spcBef>
                <a:spcPct val="0"/>
              </a:spcBef>
            </a:pPr>
            <a:r>
              <a:rPr lang="en-US" sz="1990" spc="238">
                <a:solidFill>
                  <a:srgbClr val="F8CF2C"/>
                </a:solidFill>
                <a:latin typeface="Montserrat Classic"/>
              </a:rPr>
              <a:t>TABELA TRIP ID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7881721" y="3298463"/>
            <a:ext cx="4433502" cy="2543722"/>
          </a:xfrm>
          <a:custGeom>
            <a:avLst/>
            <a:gdLst/>
            <a:ahLst/>
            <a:cxnLst/>
            <a:rect l="l" t="t" r="r" b="b"/>
            <a:pathLst>
              <a:path w="4433502" h="2543722">
                <a:moveTo>
                  <a:pt x="0" y="2543721"/>
                </a:moveTo>
                <a:lnTo>
                  <a:pt x="4433501" y="2543721"/>
                </a:lnTo>
                <a:lnTo>
                  <a:pt x="4433501" y="0"/>
                </a:lnTo>
                <a:lnTo>
                  <a:pt x="0" y="0"/>
                </a:lnTo>
                <a:lnTo>
                  <a:pt x="0" y="2543721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2504641" y="481166"/>
            <a:ext cx="8114670" cy="9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spc="112" dirty="0" err="1">
                <a:solidFill>
                  <a:srgbClr val="FF914D"/>
                </a:solidFill>
                <a:latin typeface="Code Bold"/>
              </a:rPr>
              <a:t>Análise</a:t>
            </a:r>
            <a:r>
              <a:rPr lang="en-US" sz="5600" spc="112" dirty="0">
                <a:solidFill>
                  <a:srgbClr val="FF914D"/>
                </a:solidFill>
                <a:latin typeface="Code Bold"/>
              </a:rPr>
              <a:t> do dataset </a:t>
            </a:r>
            <a:r>
              <a:rPr lang="en-US" sz="5600" spc="112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76972" y="579929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5383283" y="2722779"/>
            <a:ext cx="8089102" cy="6942962"/>
          </a:xfrm>
          <a:custGeom>
            <a:avLst/>
            <a:gdLst/>
            <a:ahLst/>
            <a:cxnLst/>
            <a:rect l="l" t="t" r="r" b="b"/>
            <a:pathLst>
              <a:path w="8089102" h="6942962">
                <a:moveTo>
                  <a:pt x="0" y="0"/>
                </a:moveTo>
                <a:lnTo>
                  <a:pt x="8089102" y="0"/>
                </a:lnTo>
                <a:lnTo>
                  <a:pt x="8089102" y="6942962"/>
                </a:lnTo>
                <a:lnTo>
                  <a:pt x="0" y="6942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29" r="-1829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TextBox 4"/>
          <p:cNvSpPr txBox="1"/>
          <p:nvPr/>
        </p:nvSpPr>
        <p:spPr>
          <a:xfrm>
            <a:off x="2504641" y="1305363"/>
            <a:ext cx="1518766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MODELO RELACIONAL ENTRE TABELAS E LIGAÇÃO AO DATASET ORIGINAL.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04641" y="481166"/>
            <a:ext cx="8114670" cy="9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spc="112" dirty="0" err="1">
                <a:solidFill>
                  <a:srgbClr val="FF914D"/>
                </a:solidFill>
                <a:latin typeface="Code Bold"/>
              </a:rPr>
              <a:t>Análise</a:t>
            </a:r>
            <a:r>
              <a:rPr lang="en-US" sz="5600" spc="112" dirty="0">
                <a:solidFill>
                  <a:srgbClr val="FF914D"/>
                </a:solidFill>
                <a:latin typeface="Code Bold"/>
              </a:rPr>
              <a:t> do dataset </a:t>
            </a:r>
            <a:r>
              <a:rPr lang="en-US" sz="5600" spc="112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76972" y="579929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6</a:t>
            </a:r>
          </a:p>
        </p:txBody>
      </p:sp>
      <p:sp>
        <p:nvSpPr>
          <p:cNvPr id="7" name="Freeform 7"/>
          <p:cNvSpPr/>
          <p:nvPr/>
        </p:nvSpPr>
        <p:spPr>
          <a:xfrm>
            <a:off x="5491067" y="8860981"/>
            <a:ext cx="830506" cy="144792"/>
          </a:xfrm>
          <a:custGeom>
            <a:avLst/>
            <a:gdLst/>
            <a:ahLst/>
            <a:cxnLst/>
            <a:rect l="l" t="t" r="r" b="b"/>
            <a:pathLst>
              <a:path w="830506" h="144792">
                <a:moveTo>
                  <a:pt x="0" y="0"/>
                </a:moveTo>
                <a:lnTo>
                  <a:pt x="830506" y="0"/>
                </a:lnTo>
                <a:lnTo>
                  <a:pt x="830506" y="144792"/>
                </a:lnTo>
                <a:lnTo>
                  <a:pt x="0" y="144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7216887" y="8933377"/>
            <a:ext cx="830506" cy="144792"/>
          </a:xfrm>
          <a:custGeom>
            <a:avLst/>
            <a:gdLst/>
            <a:ahLst/>
            <a:cxnLst/>
            <a:rect l="l" t="t" r="r" b="b"/>
            <a:pathLst>
              <a:path w="830506" h="144792">
                <a:moveTo>
                  <a:pt x="0" y="0"/>
                </a:moveTo>
                <a:lnTo>
                  <a:pt x="830506" y="0"/>
                </a:lnTo>
                <a:lnTo>
                  <a:pt x="830506" y="144792"/>
                </a:lnTo>
                <a:lnTo>
                  <a:pt x="0" y="144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9267965" y="8933377"/>
            <a:ext cx="830506" cy="144792"/>
          </a:xfrm>
          <a:custGeom>
            <a:avLst/>
            <a:gdLst/>
            <a:ahLst/>
            <a:cxnLst/>
            <a:rect l="l" t="t" r="r" b="b"/>
            <a:pathLst>
              <a:path w="830506" h="144792">
                <a:moveTo>
                  <a:pt x="0" y="0"/>
                </a:moveTo>
                <a:lnTo>
                  <a:pt x="830506" y="0"/>
                </a:lnTo>
                <a:lnTo>
                  <a:pt x="830506" y="144792"/>
                </a:lnTo>
                <a:lnTo>
                  <a:pt x="0" y="144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Freeform 10"/>
          <p:cNvSpPr/>
          <p:nvPr/>
        </p:nvSpPr>
        <p:spPr>
          <a:xfrm>
            <a:off x="11361514" y="9078169"/>
            <a:ext cx="830506" cy="144792"/>
          </a:xfrm>
          <a:custGeom>
            <a:avLst/>
            <a:gdLst/>
            <a:ahLst/>
            <a:cxnLst/>
            <a:rect l="l" t="t" r="r" b="b"/>
            <a:pathLst>
              <a:path w="830506" h="144792">
                <a:moveTo>
                  <a:pt x="0" y="0"/>
                </a:moveTo>
                <a:lnTo>
                  <a:pt x="830507" y="0"/>
                </a:lnTo>
                <a:lnTo>
                  <a:pt x="830507" y="144792"/>
                </a:lnTo>
                <a:lnTo>
                  <a:pt x="0" y="144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>
          <a:xfrm>
            <a:off x="7942618" y="4783773"/>
            <a:ext cx="1342422" cy="194799"/>
          </a:xfrm>
          <a:custGeom>
            <a:avLst/>
            <a:gdLst/>
            <a:ahLst/>
            <a:cxnLst/>
            <a:rect l="l" t="t" r="r" b="b"/>
            <a:pathLst>
              <a:path w="1342422" h="194799">
                <a:moveTo>
                  <a:pt x="0" y="0"/>
                </a:moveTo>
                <a:lnTo>
                  <a:pt x="1342422" y="0"/>
                </a:lnTo>
                <a:lnTo>
                  <a:pt x="1342422" y="194799"/>
                </a:lnTo>
                <a:lnTo>
                  <a:pt x="0" y="194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Freeform 12"/>
          <p:cNvSpPr/>
          <p:nvPr/>
        </p:nvSpPr>
        <p:spPr>
          <a:xfrm>
            <a:off x="7942618" y="4624851"/>
            <a:ext cx="1434085" cy="158922"/>
          </a:xfrm>
          <a:custGeom>
            <a:avLst/>
            <a:gdLst/>
            <a:ahLst/>
            <a:cxnLst/>
            <a:rect l="l" t="t" r="r" b="b"/>
            <a:pathLst>
              <a:path w="1434085" h="158922">
                <a:moveTo>
                  <a:pt x="0" y="0"/>
                </a:moveTo>
                <a:lnTo>
                  <a:pt x="1434086" y="0"/>
                </a:lnTo>
                <a:lnTo>
                  <a:pt x="1434086" y="158922"/>
                </a:lnTo>
                <a:lnTo>
                  <a:pt x="0" y="158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3" name="Freeform 13"/>
          <p:cNvSpPr/>
          <p:nvPr/>
        </p:nvSpPr>
        <p:spPr>
          <a:xfrm>
            <a:off x="10376972" y="3012239"/>
            <a:ext cx="1434085" cy="158922"/>
          </a:xfrm>
          <a:custGeom>
            <a:avLst/>
            <a:gdLst/>
            <a:ahLst/>
            <a:cxnLst/>
            <a:rect l="l" t="t" r="r" b="b"/>
            <a:pathLst>
              <a:path w="1434085" h="158922">
                <a:moveTo>
                  <a:pt x="0" y="0"/>
                </a:moveTo>
                <a:lnTo>
                  <a:pt x="1434085" y="0"/>
                </a:lnTo>
                <a:lnTo>
                  <a:pt x="1434085" y="158922"/>
                </a:lnTo>
                <a:lnTo>
                  <a:pt x="0" y="158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Freeform 14"/>
          <p:cNvSpPr/>
          <p:nvPr/>
        </p:nvSpPr>
        <p:spPr>
          <a:xfrm>
            <a:off x="5491067" y="3073762"/>
            <a:ext cx="1342422" cy="194799"/>
          </a:xfrm>
          <a:custGeom>
            <a:avLst/>
            <a:gdLst/>
            <a:ahLst/>
            <a:cxnLst/>
            <a:rect l="l" t="t" r="r" b="b"/>
            <a:pathLst>
              <a:path w="1342422" h="194799">
                <a:moveTo>
                  <a:pt x="0" y="0"/>
                </a:moveTo>
                <a:lnTo>
                  <a:pt x="1342421" y="0"/>
                </a:lnTo>
                <a:lnTo>
                  <a:pt x="1342421" y="194799"/>
                </a:lnTo>
                <a:lnTo>
                  <a:pt x="0" y="194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1412" y="3972243"/>
            <a:ext cx="5083784" cy="4107851"/>
          </a:xfrm>
          <a:custGeom>
            <a:avLst/>
            <a:gdLst/>
            <a:ahLst/>
            <a:cxnLst/>
            <a:rect l="l" t="t" r="r" b="b"/>
            <a:pathLst>
              <a:path w="5083784" h="4107851">
                <a:moveTo>
                  <a:pt x="0" y="0"/>
                </a:moveTo>
                <a:lnTo>
                  <a:pt x="5083784" y="0"/>
                </a:lnTo>
                <a:lnTo>
                  <a:pt x="5083784" y="4107850"/>
                </a:lnTo>
                <a:lnTo>
                  <a:pt x="0" y="4107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2504641" y="1305363"/>
            <a:ext cx="1518766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RESPOSTA A TODAS AS QUESTÕES.</a:t>
            </a:r>
          </a:p>
        </p:txBody>
      </p:sp>
      <p:sp>
        <p:nvSpPr>
          <p:cNvPr id="4" name="AutoShape 4"/>
          <p:cNvSpPr/>
          <p:nvPr/>
        </p:nvSpPr>
        <p:spPr>
          <a:xfrm>
            <a:off x="10744311" y="3049810"/>
            <a:ext cx="4618660" cy="5952717"/>
          </a:xfrm>
          <a:prstGeom prst="rect">
            <a:avLst/>
          </a:prstGeom>
          <a:solidFill>
            <a:srgbClr val="171111"/>
          </a:solidFill>
        </p:spPr>
        <p:txBody>
          <a:bodyPr/>
          <a:lstStyle/>
          <a:p>
            <a:endParaRPr lang="pt-PT"/>
          </a:p>
        </p:txBody>
      </p:sp>
      <p:sp>
        <p:nvSpPr>
          <p:cNvPr id="5" name="TextBox 5"/>
          <p:cNvSpPr txBox="1"/>
          <p:nvPr/>
        </p:nvSpPr>
        <p:spPr>
          <a:xfrm>
            <a:off x="12050008" y="5426840"/>
            <a:ext cx="2007265" cy="117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7"/>
              </a:lnSpc>
              <a:spcBef>
                <a:spcPct val="0"/>
              </a:spcBef>
            </a:pPr>
            <a:r>
              <a:rPr lang="en-US" sz="6160" spc="739">
                <a:solidFill>
                  <a:srgbClr val="FFFFFF"/>
                </a:solidFill>
                <a:latin typeface="Code Bold"/>
              </a:rPr>
              <a:t>17/17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62152" y="3491360"/>
            <a:ext cx="4582978" cy="94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8CF2C"/>
                </a:solidFill>
                <a:latin typeface="Montserrat Classic"/>
              </a:rPr>
              <a:t>AS PERGUNTAS A QUE TINHAMOS RESPOSTA</a:t>
            </a:r>
          </a:p>
        </p:txBody>
      </p:sp>
      <p:sp>
        <p:nvSpPr>
          <p:cNvPr id="7" name="Freeform 7"/>
          <p:cNvSpPr/>
          <p:nvPr/>
        </p:nvSpPr>
        <p:spPr>
          <a:xfrm>
            <a:off x="7940119" y="5321177"/>
            <a:ext cx="2459270" cy="1409981"/>
          </a:xfrm>
          <a:custGeom>
            <a:avLst/>
            <a:gdLst/>
            <a:ahLst/>
            <a:cxnLst/>
            <a:rect l="l" t="t" r="r" b="b"/>
            <a:pathLst>
              <a:path w="2459270" h="1409981">
                <a:moveTo>
                  <a:pt x="0" y="0"/>
                </a:moveTo>
                <a:lnTo>
                  <a:pt x="2459270" y="0"/>
                </a:lnTo>
                <a:lnTo>
                  <a:pt x="2459270" y="1409982"/>
                </a:lnTo>
                <a:lnTo>
                  <a:pt x="0" y="1409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TextBox 9"/>
          <p:cNvSpPr txBox="1"/>
          <p:nvPr/>
        </p:nvSpPr>
        <p:spPr>
          <a:xfrm>
            <a:off x="2504641" y="481166"/>
            <a:ext cx="8114670" cy="9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spc="112" dirty="0" err="1">
                <a:solidFill>
                  <a:srgbClr val="FF914D"/>
                </a:solidFill>
                <a:latin typeface="Code Bold"/>
              </a:rPr>
              <a:t>Análise</a:t>
            </a:r>
            <a:r>
              <a:rPr lang="en-US" sz="5600" spc="112" dirty="0">
                <a:solidFill>
                  <a:srgbClr val="FF914D"/>
                </a:solidFill>
                <a:latin typeface="Code Bold"/>
              </a:rPr>
              <a:t> do dataset </a:t>
            </a:r>
            <a:r>
              <a:rPr lang="en-US" sz="5600" spc="112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76972" y="579929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9704380" y="4755387"/>
            <a:ext cx="5502638" cy="1810868"/>
          </a:xfrm>
          <a:custGeom>
            <a:avLst/>
            <a:gdLst/>
            <a:ahLst/>
            <a:cxnLst/>
            <a:rect l="l" t="t" r="r" b="b"/>
            <a:pathLst>
              <a:path w="5502638" h="1810868">
                <a:moveTo>
                  <a:pt x="0" y="0"/>
                </a:moveTo>
                <a:lnTo>
                  <a:pt x="5502638" y="0"/>
                </a:lnTo>
                <a:lnTo>
                  <a:pt x="5502638" y="1810868"/>
                </a:lnTo>
                <a:lnTo>
                  <a:pt x="0" y="1810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TextBox 9"/>
          <p:cNvSpPr txBox="1"/>
          <p:nvPr/>
        </p:nvSpPr>
        <p:spPr>
          <a:xfrm>
            <a:off x="2439254" y="553527"/>
            <a:ext cx="10708277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VISUALIZAÇÃO DE DADOS </a:t>
            </a:r>
            <a:r>
              <a:rPr lang="en-US" sz="5600" spc="224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9254" y="1272347"/>
            <a:ext cx="1340949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LIGAÇÃO DE SQL SERVER COM POWER BI.</a:t>
            </a:r>
          </a:p>
        </p:txBody>
      </p:sp>
      <p:sp>
        <p:nvSpPr>
          <p:cNvPr id="11" name="Freeform 11"/>
          <p:cNvSpPr/>
          <p:nvPr/>
        </p:nvSpPr>
        <p:spPr>
          <a:xfrm>
            <a:off x="3080982" y="4469407"/>
            <a:ext cx="2793516" cy="2894836"/>
          </a:xfrm>
          <a:custGeom>
            <a:avLst/>
            <a:gdLst/>
            <a:ahLst/>
            <a:cxnLst/>
            <a:rect l="l" t="t" r="r" b="b"/>
            <a:pathLst>
              <a:path w="2793516" h="2894836">
                <a:moveTo>
                  <a:pt x="0" y="0"/>
                </a:moveTo>
                <a:lnTo>
                  <a:pt x="2793516" y="0"/>
                </a:lnTo>
                <a:lnTo>
                  <a:pt x="2793516" y="2894835"/>
                </a:lnTo>
                <a:lnTo>
                  <a:pt x="0" y="2894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Freeform 12"/>
          <p:cNvSpPr/>
          <p:nvPr/>
        </p:nvSpPr>
        <p:spPr>
          <a:xfrm>
            <a:off x="6529262" y="5041367"/>
            <a:ext cx="2517894" cy="1389038"/>
          </a:xfrm>
          <a:custGeom>
            <a:avLst/>
            <a:gdLst/>
            <a:ahLst/>
            <a:cxnLst/>
            <a:rect l="l" t="t" r="r" b="b"/>
            <a:pathLst>
              <a:path w="2517894" h="1389038">
                <a:moveTo>
                  <a:pt x="0" y="0"/>
                </a:moveTo>
                <a:lnTo>
                  <a:pt x="2517893" y="0"/>
                </a:lnTo>
                <a:lnTo>
                  <a:pt x="2517893" y="1389038"/>
                </a:lnTo>
                <a:lnTo>
                  <a:pt x="0" y="1389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3" name="Freeform 13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TextBox 14"/>
          <p:cNvSpPr txBox="1"/>
          <p:nvPr/>
        </p:nvSpPr>
        <p:spPr>
          <a:xfrm>
            <a:off x="12162988" y="579595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4120896" y="2618053"/>
            <a:ext cx="7315200" cy="1170432"/>
          </a:xfrm>
          <a:custGeom>
            <a:avLst/>
            <a:gdLst/>
            <a:ahLst/>
            <a:cxnLst/>
            <a:rect l="l" t="t" r="r" b="b"/>
            <a:pathLst>
              <a:path w="7315200" h="1170432">
                <a:moveTo>
                  <a:pt x="0" y="0"/>
                </a:moveTo>
                <a:lnTo>
                  <a:pt x="7315200" y="0"/>
                </a:lnTo>
                <a:lnTo>
                  <a:pt x="7315200" y="1170432"/>
                </a:lnTo>
                <a:lnTo>
                  <a:pt x="0" y="1170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 rot="-10800000">
            <a:off x="5926792" y="6303239"/>
            <a:ext cx="8210617" cy="1313699"/>
          </a:xfrm>
          <a:custGeom>
            <a:avLst/>
            <a:gdLst/>
            <a:ahLst/>
            <a:cxnLst/>
            <a:rect l="l" t="t" r="r" b="b"/>
            <a:pathLst>
              <a:path w="8210617" h="1313699">
                <a:moveTo>
                  <a:pt x="0" y="0"/>
                </a:moveTo>
                <a:lnTo>
                  <a:pt x="8210617" y="0"/>
                </a:lnTo>
                <a:lnTo>
                  <a:pt x="8210617" y="1313699"/>
                </a:lnTo>
                <a:lnTo>
                  <a:pt x="0" y="1313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TextBox 5"/>
          <p:cNvSpPr txBox="1"/>
          <p:nvPr/>
        </p:nvSpPr>
        <p:spPr>
          <a:xfrm>
            <a:off x="1261087" y="4231752"/>
            <a:ext cx="15765825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199">
                <a:solidFill>
                  <a:srgbClr val="FF914D"/>
                </a:solidFill>
                <a:latin typeface="Code Bold"/>
              </a:rPr>
              <a:t>NEW YORK TAXIS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50591" y="2967430"/>
            <a:ext cx="998681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EE6"/>
                </a:solidFill>
                <a:latin typeface="Code Bold"/>
              </a:rPr>
              <a:t>CESAE DIGITAL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06613" y="6501878"/>
            <a:ext cx="2685925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240">
                <a:solidFill>
                  <a:srgbClr val="FFFEE6"/>
                </a:solidFill>
                <a:latin typeface="Code Bold"/>
              </a:rPr>
              <a:t>Cliente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92538" y="6501994"/>
            <a:ext cx="264355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240">
                <a:solidFill>
                  <a:srgbClr val="FF0000"/>
                </a:solidFill>
                <a:latin typeface="Code Bold"/>
              </a:rPr>
              <a:t>Worten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5921372" y="3772719"/>
            <a:ext cx="7586841" cy="5610098"/>
          </a:xfrm>
          <a:custGeom>
            <a:avLst/>
            <a:gdLst/>
            <a:ahLst/>
            <a:cxnLst/>
            <a:rect l="l" t="t" r="r" b="b"/>
            <a:pathLst>
              <a:path w="7586841" h="5610098">
                <a:moveTo>
                  <a:pt x="0" y="0"/>
                </a:moveTo>
                <a:lnTo>
                  <a:pt x="7586841" y="0"/>
                </a:lnTo>
                <a:lnTo>
                  <a:pt x="7586841" y="5610098"/>
                </a:lnTo>
                <a:lnTo>
                  <a:pt x="0" y="5610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85" t="-34971" r="-53755" b="-41967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TextBox 9"/>
          <p:cNvSpPr txBox="1"/>
          <p:nvPr/>
        </p:nvSpPr>
        <p:spPr>
          <a:xfrm>
            <a:off x="2439254" y="1272314"/>
            <a:ext cx="1340949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CRIAÇÃO DE QUERIES SQL DENTRO DE POWER BI.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132555" y="4654142"/>
            <a:ext cx="1818771" cy="317088"/>
          </a:xfrm>
          <a:custGeom>
            <a:avLst/>
            <a:gdLst/>
            <a:ahLst/>
            <a:cxnLst/>
            <a:rect l="l" t="t" r="r" b="b"/>
            <a:pathLst>
              <a:path w="1818771" h="317088">
                <a:moveTo>
                  <a:pt x="0" y="0"/>
                </a:moveTo>
                <a:lnTo>
                  <a:pt x="1818771" y="0"/>
                </a:lnTo>
                <a:lnTo>
                  <a:pt x="1818771" y="317088"/>
                </a:lnTo>
                <a:lnTo>
                  <a:pt x="0" y="317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>
          <a:xfrm>
            <a:off x="6132555" y="5215819"/>
            <a:ext cx="1487485" cy="259331"/>
          </a:xfrm>
          <a:custGeom>
            <a:avLst/>
            <a:gdLst/>
            <a:ahLst/>
            <a:cxnLst/>
            <a:rect l="l" t="t" r="r" b="b"/>
            <a:pathLst>
              <a:path w="1487485" h="259331">
                <a:moveTo>
                  <a:pt x="0" y="0"/>
                </a:moveTo>
                <a:lnTo>
                  <a:pt x="1487485" y="0"/>
                </a:lnTo>
                <a:lnTo>
                  <a:pt x="1487485" y="259332"/>
                </a:lnTo>
                <a:lnTo>
                  <a:pt x="0" y="2593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Freeform 12"/>
          <p:cNvSpPr/>
          <p:nvPr/>
        </p:nvSpPr>
        <p:spPr>
          <a:xfrm>
            <a:off x="6033073" y="6614465"/>
            <a:ext cx="6879504" cy="1199387"/>
          </a:xfrm>
          <a:custGeom>
            <a:avLst/>
            <a:gdLst/>
            <a:ahLst/>
            <a:cxnLst/>
            <a:rect l="l" t="t" r="r" b="b"/>
            <a:pathLst>
              <a:path w="6879504" h="1199387">
                <a:moveTo>
                  <a:pt x="0" y="0"/>
                </a:moveTo>
                <a:lnTo>
                  <a:pt x="6879504" y="0"/>
                </a:lnTo>
                <a:lnTo>
                  <a:pt x="6879504" y="1199387"/>
                </a:lnTo>
                <a:lnTo>
                  <a:pt x="0" y="11993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3" name="Freeform 13"/>
          <p:cNvSpPr/>
          <p:nvPr/>
        </p:nvSpPr>
        <p:spPr>
          <a:xfrm>
            <a:off x="5086603" y="4580201"/>
            <a:ext cx="842847" cy="464971"/>
          </a:xfrm>
          <a:custGeom>
            <a:avLst/>
            <a:gdLst/>
            <a:ahLst/>
            <a:cxnLst/>
            <a:rect l="l" t="t" r="r" b="b"/>
            <a:pathLst>
              <a:path w="842847" h="464971">
                <a:moveTo>
                  <a:pt x="0" y="0"/>
                </a:moveTo>
                <a:lnTo>
                  <a:pt x="842847" y="0"/>
                </a:lnTo>
                <a:lnTo>
                  <a:pt x="842847" y="464970"/>
                </a:lnTo>
                <a:lnTo>
                  <a:pt x="0" y="464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Freeform 14"/>
          <p:cNvSpPr/>
          <p:nvPr/>
        </p:nvSpPr>
        <p:spPr>
          <a:xfrm>
            <a:off x="5086603" y="5113000"/>
            <a:ext cx="842847" cy="464971"/>
          </a:xfrm>
          <a:custGeom>
            <a:avLst/>
            <a:gdLst/>
            <a:ahLst/>
            <a:cxnLst/>
            <a:rect l="l" t="t" r="r" b="b"/>
            <a:pathLst>
              <a:path w="842847" h="464971">
                <a:moveTo>
                  <a:pt x="0" y="0"/>
                </a:moveTo>
                <a:lnTo>
                  <a:pt x="842847" y="0"/>
                </a:lnTo>
                <a:lnTo>
                  <a:pt x="842847" y="464970"/>
                </a:lnTo>
                <a:lnTo>
                  <a:pt x="0" y="464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5" name="Freeform 15"/>
          <p:cNvSpPr/>
          <p:nvPr/>
        </p:nvSpPr>
        <p:spPr>
          <a:xfrm>
            <a:off x="4894262" y="6793324"/>
            <a:ext cx="1227530" cy="677187"/>
          </a:xfrm>
          <a:custGeom>
            <a:avLst/>
            <a:gdLst/>
            <a:ahLst/>
            <a:cxnLst/>
            <a:rect l="l" t="t" r="r" b="b"/>
            <a:pathLst>
              <a:path w="1227530" h="677187">
                <a:moveTo>
                  <a:pt x="0" y="0"/>
                </a:moveTo>
                <a:lnTo>
                  <a:pt x="1227529" y="0"/>
                </a:lnTo>
                <a:lnTo>
                  <a:pt x="1227529" y="677188"/>
                </a:lnTo>
                <a:lnTo>
                  <a:pt x="0" y="6771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6" name="Freeform 16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7" name="TextBox 17"/>
          <p:cNvSpPr txBox="1"/>
          <p:nvPr/>
        </p:nvSpPr>
        <p:spPr>
          <a:xfrm>
            <a:off x="2439254" y="553527"/>
            <a:ext cx="10708277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VISUALIZAÇÃO DE DADOS </a:t>
            </a:r>
            <a:r>
              <a:rPr lang="en-US" sz="5600" spc="224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62988" y="579595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8580231" y="4863704"/>
            <a:ext cx="4567299" cy="3434060"/>
          </a:xfrm>
          <a:custGeom>
            <a:avLst/>
            <a:gdLst/>
            <a:ahLst/>
            <a:cxnLst/>
            <a:rect l="l" t="t" r="r" b="b"/>
            <a:pathLst>
              <a:path w="4567299" h="3434060">
                <a:moveTo>
                  <a:pt x="0" y="0"/>
                </a:moveTo>
                <a:lnTo>
                  <a:pt x="4567300" y="0"/>
                </a:lnTo>
                <a:lnTo>
                  <a:pt x="4567300" y="3434060"/>
                </a:lnTo>
                <a:lnTo>
                  <a:pt x="0" y="3434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447" t="-76851" r="-330938" b="-190881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4492846" y="3542306"/>
            <a:ext cx="2676584" cy="6076858"/>
          </a:xfrm>
          <a:custGeom>
            <a:avLst/>
            <a:gdLst/>
            <a:ahLst/>
            <a:cxnLst/>
            <a:rect l="l" t="t" r="r" b="b"/>
            <a:pathLst>
              <a:path w="2676584" h="6076858">
                <a:moveTo>
                  <a:pt x="0" y="0"/>
                </a:moveTo>
                <a:lnTo>
                  <a:pt x="2676584" y="0"/>
                </a:lnTo>
                <a:lnTo>
                  <a:pt x="2676584" y="6076857"/>
                </a:lnTo>
                <a:lnTo>
                  <a:pt x="0" y="6076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9705" t="-44068" b="-23773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Freeform 10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2439254" y="1208146"/>
            <a:ext cx="1340949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CRIAÇÃO DE VISUALIZAÇÕES PRETENDIDAS EM POWER BI.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39254" y="553527"/>
            <a:ext cx="10708277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VISUALIZAÇÃO DE DADOS </a:t>
            </a:r>
            <a:r>
              <a:rPr lang="en-US" sz="5600" spc="224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62988" y="579595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9152285" y="5475366"/>
            <a:ext cx="8115300" cy="3063212"/>
          </a:xfrm>
          <a:custGeom>
            <a:avLst/>
            <a:gdLst/>
            <a:ahLst/>
            <a:cxnLst/>
            <a:rect l="l" t="t" r="r" b="b"/>
            <a:pathLst>
              <a:path w="8115300" h="3063212">
                <a:moveTo>
                  <a:pt x="0" y="0"/>
                </a:moveTo>
                <a:lnTo>
                  <a:pt x="8115300" y="0"/>
                </a:lnTo>
                <a:lnTo>
                  <a:pt x="8115300" y="3063213"/>
                </a:lnTo>
                <a:lnTo>
                  <a:pt x="0" y="30632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18" r="-8419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Freeform 10"/>
          <p:cNvSpPr/>
          <p:nvPr/>
        </p:nvSpPr>
        <p:spPr>
          <a:xfrm>
            <a:off x="1028700" y="3845445"/>
            <a:ext cx="8329583" cy="5543395"/>
          </a:xfrm>
          <a:custGeom>
            <a:avLst/>
            <a:gdLst/>
            <a:ahLst/>
            <a:cxnLst/>
            <a:rect l="l" t="t" r="r" b="b"/>
            <a:pathLst>
              <a:path w="8329583" h="5543395">
                <a:moveTo>
                  <a:pt x="0" y="0"/>
                </a:moveTo>
                <a:lnTo>
                  <a:pt x="8329583" y="0"/>
                </a:lnTo>
                <a:lnTo>
                  <a:pt x="8329583" y="5543395"/>
                </a:lnTo>
                <a:lnTo>
                  <a:pt x="0" y="55433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2439254" y="1289316"/>
            <a:ext cx="1233180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CRIAÇÃO DE CÓDIGO PYTHON DENTRO DO POWER BI PARA HEATMAP E HISTOGRAMA.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39254" y="553527"/>
            <a:ext cx="10708277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VISUALIZAÇÃO DE DADOS </a:t>
            </a:r>
            <a:r>
              <a:rPr lang="en-US" sz="5600" spc="224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62988" y="579595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10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964563" y="146721"/>
            <a:ext cx="4608822" cy="737412"/>
          </a:xfrm>
          <a:custGeom>
            <a:avLst/>
            <a:gdLst/>
            <a:ahLst/>
            <a:cxnLst/>
            <a:rect l="l" t="t" r="r" b="b"/>
            <a:pathLst>
              <a:path w="4608822" h="737412">
                <a:moveTo>
                  <a:pt x="0" y="0"/>
                </a:moveTo>
                <a:lnTo>
                  <a:pt x="4608822" y="0"/>
                </a:lnTo>
                <a:lnTo>
                  <a:pt x="4608822" y="737412"/>
                </a:lnTo>
                <a:lnTo>
                  <a:pt x="0" y="73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7351936" y="2431397"/>
            <a:ext cx="8039178" cy="4568245"/>
          </a:xfrm>
          <a:custGeom>
            <a:avLst/>
            <a:gdLst/>
            <a:ahLst/>
            <a:cxnLst/>
            <a:rect l="l" t="t" r="r" b="b"/>
            <a:pathLst>
              <a:path w="8039178" h="4568245">
                <a:moveTo>
                  <a:pt x="0" y="0"/>
                </a:moveTo>
                <a:lnTo>
                  <a:pt x="8039178" y="0"/>
                </a:lnTo>
                <a:lnTo>
                  <a:pt x="8039178" y="4568246"/>
                </a:lnTo>
                <a:lnTo>
                  <a:pt x="0" y="4568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463" b="-1426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Freeform 10"/>
          <p:cNvSpPr/>
          <p:nvPr/>
        </p:nvSpPr>
        <p:spPr>
          <a:xfrm>
            <a:off x="1589849" y="5143500"/>
            <a:ext cx="5414259" cy="4784675"/>
          </a:xfrm>
          <a:custGeom>
            <a:avLst/>
            <a:gdLst/>
            <a:ahLst/>
            <a:cxnLst/>
            <a:rect l="l" t="t" r="r" b="b"/>
            <a:pathLst>
              <a:path w="5414259" h="4784675">
                <a:moveTo>
                  <a:pt x="0" y="0"/>
                </a:moveTo>
                <a:lnTo>
                  <a:pt x="5414258" y="0"/>
                </a:lnTo>
                <a:lnTo>
                  <a:pt x="5414258" y="4784675"/>
                </a:lnTo>
                <a:lnTo>
                  <a:pt x="0" y="47846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38" r="-73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>
          <a:xfrm>
            <a:off x="7351936" y="7284961"/>
            <a:ext cx="8039178" cy="2643214"/>
          </a:xfrm>
          <a:custGeom>
            <a:avLst/>
            <a:gdLst/>
            <a:ahLst/>
            <a:cxnLst/>
            <a:rect l="l" t="t" r="r" b="b"/>
            <a:pathLst>
              <a:path w="8039178" h="2643214">
                <a:moveTo>
                  <a:pt x="0" y="0"/>
                </a:moveTo>
                <a:lnTo>
                  <a:pt x="8039178" y="0"/>
                </a:lnTo>
                <a:lnTo>
                  <a:pt x="8039178" y="2643214"/>
                </a:lnTo>
                <a:lnTo>
                  <a:pt x="0" y="26432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39" r="-339" b="-137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2439254" y="1289316"/>
            <a:ext cx="1498712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2400" spc="288">
                <a:solidFill>
                  <a:srgbClr val="FFFFFF"/>
                </a:solidFill>
                <a:latin typeface="Fira Code"/>
              </a:rPr>
              <a:t>CRIAÇÃO DE CÓDIGO R EM POWER BI PARA PREVISÃO DE PRÓXIMOS 14 DIAS.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39254" y="553527"/>
            <a:ext cx="10708277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 dirty="0">
                <a:solidFill>
                  <a:srgbClr val="FF914D"/>
                </a:solidFill>
                <a:latin typeface="Code Bold"/>
              </a:rPr>
              <a:t>VISUALIZAÇÃO DE DADOS </a:t>
            </a:r>
            <a:r>
              <a:rPr lang="en-US" sz="5600" spc="224" dirty="0">
                <a:solidFill>
                  <a:srgbClr val="FF9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62988" y="579595"/>
            <a:ext cx="984542" cy="72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96">
                <a:solidFill>
                  <a:srgbClr val="FFFFFF"/>
                </a:solidFill>
                <a:latin typeface="Code"/>
              </a:rPr>
              <a:t>11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0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597155" y="1748421"/>
            <a:ext cx="690845" cy="6790158"/>
            <a:chOff x="0" y="0"/>
            <a:chExt cx="921127" cy="9053543"/>
          </a:xfrm>
        </p:grpSpPr>
        <p:sp>
          <p:nvSpPr>
            <p:cNvPr id="9" name="Freeform 9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11" name="Freeform 11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12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86888" y="4627441"/>
            <a:ext cx="2352632" cy="2352632"/>
            <a:chOff x="0" y="0"/>
            <a:chExt cx="3136843" cy="31368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6843" cy="3136843"/>
            </a:xfrm>
            <a:custGeom>
              <a:avLst/>
              <a:gdLst/>
              <a:ahLst/>
              <a:cxnLst/>
              <a:rect l="l" t="t" r="r" b="b"/>
              <a:pathLst>
                <a:path w="3136843" h="3136843">
                  <a:moveTo>
                    <a:pt x="0" y="0"/>
                  </a:moveTo>
                  <a:lnTo>
                    <a:pt x="3136843" y="0"/>
                  </a:lnTo>
                  <a:lnTo>
                    <a:pt x="3136843" y="3136843"/>
                  </a:lnTo>
                  <a:lnTo>
                    <a:pt x="0" y="3136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16767" y="418114"/>
              <a:ext cx="2300614" cy="2300614"/>
            </a:xfrm>
            <a:custGeom>
              <a:avLst/>
              <a:gdLst/>
              <a:ahLst/>
              <a:cxnLst/>
              <a:rect l="l" t="t" r="r" b="b"/>
              <a:pathLst>
                <a:path w="2300614" h="2300614">
                  <a:moveTo>
                    <a:pt x="0" y="0"/>
                  </a:moveTo>
                  <a:lnTo>
                    <a:pt x="2300615" y="0"/>
                  </a:lnTo>
                  <a:lnTo>
                    <a:pt x="2300615" y="2300615"/>
                  </a:lnTo>
                  <a:lnTo>
                    <a:pt x="0" y="2300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448606" y="4850753"/>
            <a:ext cx="1906009" cy="1906009"/>
          </a:xfrm>
          <a:custGeom>
            <a:avLst/>
            <a:gdLst/>
            <a:ahLst/>
            <a:cxnLst/>
            <a:rect l="l" t="t" r="r" b="b"/>
            <a:pathLst>
              <a:path w="1906009" h="1906009">
                <a:moveTo>
                  <a:pt x="0" y="0"/>
                </a:moveTo>
                <a:lnTo>
                  <a:pt x="1906010" y="0"/>
                </a:lnTo>
                <a:lnTo>
                  <a:pt x="1906010" y="1906009"/>
                </a:lnTo>
                <a:lnTo>
                  <a:pt x="0" y="19060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7" name="Freeform 17"/>
          <p:cNvSpPr/>
          <p:nvPr/>
        </p:nvSpPr>
        <p:spPr>
          <a:xfrm>
            <a:off x="12225295" y="4627441"/>
            <a:ext cx="2352632" cy="2352632"/>
          </a:xfrm>
          <a:custGeom>
            <a:avLst/>
            <a:gdLst/>
            <a:ahLst/>
            <a:cxnLst/>
            <a:rect l="l" t="t" r="r" b="b"/>
            <a:pathLst>
              <a:path w="2352632" h="2352632">
                <a:moveTo>
                  <a:pt x="0" y="0"/>
                </a:moveTo>
                <a:lnTo>
                  <a:pt x="2352632" y="0"/>
                </a:lnTo>
                <a:lnTo>
                  <a:pt x="2352632" y="2352633"/>
                </a:lnTo>
                <a:lnTo>
                  <a:pt x="0" y="2352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18" name="Group 18"/>
          <p:cNvGrpSpPr/>
          <p:nvPr/>
        </p:nvGrpSpPr>
        <p:grpSpPr>
          <a:xfrm>
            <a:off x="6548518" y="7177416"/>
            <a:ext cx="2352632" cy="2352632"/>
            <a:chOff x="0" y="0"/>
            <a:chExt cx="3136843" cy="3136843"/>
          </a:xfrm>
        </p:grpSpPr>
        <p:sp>
          <p:nvSpPr>
            <p:cNvPr id="19" name="Freeform 19"/>
            <p:cNvSpPr/>
            <p:nvPr/>
          </p:nvSpPr>
          <p:spPr>
            <a:xfrm>
              <a:off x="421918" y="733500"/>
              <a:ext cx="2293006" cy="1435995"/>
            </a:xfrm>
            <a:custGeom>
              <a:avLst/>
              <a:gdLst/>
              <a:ahLst/>
              <a:cxnLst/>
              <a:rect l="l" t="t" r="r" b="b"/>
              <a:pathLst>
                <a:path w="2293006" h="1435995">
                  <a:moveTo>
                    <a:pt x="0" y="0"/>
                  </a:moveTo>
                  <a:lnTo>
                    <a:pt x="2293007" y="0"/>
                  </a:lnTo>
                  <a:lnTo>
                    <a:pt x="2293007" y="1435995"/>
                  </a:lnTo>
                  <a:lnTo>
                    <a:pt x="0" y="1435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3136843" cy="3136843"/>
            </a:xfrm>
            <a:custGeom>
              <a:avLst/>
              <a:gdLst/>
              <a:ahLst/>
              <a:cxnLst/>
              <a:rect l="l" t="t" r="r" b="b"/>
              <a:pathLst>
                <a:path w="3136843" h="3136843">
                  <a:moveTo>
                    <a:pt x="0" y="0"/>
                  </a:moveTo>
                  <a:lnTo>
                    <a:pt x="3136843" y="0"/>
                  </a:lnTo>
                  <a:lnTo>
                    <a:pt x="3136843" y="3136843"/>
                  </a:lnTo>
                  <a:lnTo>
                    <a:pt x="0" y="3136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882690" y="6673180"/>
            <a:ext cx="3361103" cy="3361103"/>
            <a:chOff x="0" y="0"/>
            <a:chExt cx="4481471" cy="4481471"/>
          </a:xfrm>
        </p:grpSpPr>
        <p:sp>
          <p:nvSpPr>
            <p:cNvPr id="22" name="Freeform 22"/>
            <p:cNvSpPr/>
            <p:nvPr/>
          </p:nvSpPr>
          <p:spPr>
            <a:xfrm>
              <a:off x="1094232" y="1355703"/>
              <a:ext cx="2293006" cy="1435995"/>
            </a:xfrm>
            <a:custGeom>
              <a:avLst/>
              <a:gdLst/>
              <a:ahLst/>
              <a:cxnLst/>
              <a:rect l="l" t="t" r="r" b="b"/>
              <a:pathLst>
                <a:path w="2293006" h="1435995">
                  <a:moveTo>
                    <a:pt x="0" y="0"/>
                  </a:moveTo>
                  <a:lnTo>
                    <a:pt x="2293007" y="0"/>
                  </a:lnTo>
                  <a:lnTo>
                    <a:pt x="2293007" y="1435996"/>
                  </a:lnTo>
                  <a:lnTo>
                    <a:pt x="0" y="1435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4481471" cy="4481471"/>
            </a:xfrm>
            <a:custGeom>
              <a:avLst/>
              <a:gdLst/>
              <a:ahLst/>
              <a:cxnLst/>
              <a:rect l="l" t="t" r="r" b="b"/>
              <a:pathLst>
                <a:path w="4481471" h="4481471">
                  <a:moveTo>
                    <a:pt x="0" y="0"/>
                  </a:moveTo>
                  <a:lnTo>
                    <a:pt x="4481471" y="0"/>
                  </a:lnTo>
                  <a:lnTo>
                    <a:pt x="4481471" y="4481471"/>
                  </a:lnTo>
                  <a:lnTo>
                    <a:pt x="0" y="448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48480" y="4627441"/>
            <a:ext cx="2352632" cy="2352632"/>
            <a:chOff x="0" y="0"/>
            <a:chExt cx="3136843" cy="3136843"/>
          </a:xfrm>
        </p:grpSpPr>
        <p:sp>
          <p:nvSpPr>
            <p:cNvPr id="25" name="Freeform 25"/>
            <p:cNvSpPr/>
            <p:nvPr/>
          </p:nvSpPr>
          <p:spPr>
            <a:xfrm>
              <a:off x="297749" y="248351"/>
              <a:ext cx="2541345" cy="2541345"/>
            </a:xfrm>
            <a:custGeom>
              <a:avLst/>
              <a:gdLst/>
              <a:ahLst/>
              <a:cxnLst/>
              <a:rect l="l" t="t" r="r" b="b"/>
              <a:pathLst>
                <a:path w="2541345" h="2541345">
                  <a:moveTo>
                    <a:pt x="0" y="0"/>
                  </a:moveTo>
                  <a:lnTo>
                    <a:pt x="2541345" y="0"/>
                  </a:lnTo>
                  <a:lnTo>
                    <a:pt x="2541345" y="2541345"/>
                  </a:lnTo>
                  <a:lnTo>
                    <a:pt x="0" y="2541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3136843" cy="3136843"/>
            </a:xfrm>
            <a:custGeom>
              <a:avLst/>
              <a:gdLst/>
              <a:ahLst/>
              <a:cxnLst/>
              <a:rect l="l" t="t" r="r" b="b"/>
              <a:pathLst>
                <a:path w="3136843" h="3136843">
                  <a:moveTo>
                    <a:pt x="0" y="0"/>
                  </a:moveTo>
                  <a:lnTo>
                    <a:pt x="3136843" y="0"/>
                  </a:lnTo>
                  <a:lnTo>
                    <a:pt x="3136843" y="3136843"/>
                  </a:lnTo>
                  <a:lnTo>
                    <a:pt x="0" y="3136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710073" y="4627441"/>
            <a:ext cx="2352632" cy="2352632"/>
            <a:chOff x="0" y="0"/>
            <a:chExt cx="3136843" cy="3136843"/>
          </a:xfrm>
        </p:grpSpPr>
        <p:sp>
          <p:nvSpPr>
            <p:cNvPr id="28" name="Freeform 28"/>
            <p:cNvSpPr/>
            <p:nvPr/>
          </p:nvSpPr>
          <p:spPr>
            <a:xfrm>
              <a:off x="99508" y="0"/>
              <a:ext cx="2937827" cy="2937827"/>
            </a:xfrm>
            <a:custGeom>
              <a:avLst/>
              <a:gdLst/>
              <a:ahLst/>
              <a:cxnLst/>
              <a:rect l="l" t="t" r="r" b="b"/>
              <a:pathLst>
                <a:path w="2937827" h="2937827">
                  <a:moveTo>
                    <a:pt x="0" y="0"/>
                  </a:moveTo>
                  <a:lnTo>
                    <a:pt x="2937827" y="0"/>
                  </a:lnTo>
                  <a:lnTo>
                    <a:pt x="2937827" y="2937827"/>
                  </a:lnTo>
                  <a:lnTo>
                    <a:pt x="0" y="2937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866602" y="1468913"/>
              <a:ext cx="1273350" cy="985724"/>
            </a:xfrm>
            <a:custGeom>
              <a:avLst/>
              <a:gdLst/>
              <a:ahLst/>
              <a:cxnLst/>
              <a:rect l="l" t="t" r="r" b="b"/>
              <a:pathLst>
                <a:path w="1273350" h="985724">
                  <a:moveTo>
                    <a:pt x="0" y="0"/>
                  </a:moveTo>
                  <a:lnTo>
                    <a:pt x="1273350" y="0"/>
                  </a:lnTo>
                  <a:lnTo>
                    <a:pt x="1273350" y="985724"/>
                  </a:lnTo>
                  <a:lnTo>
                    <a:pt x="0" y="985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92327"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3136843" cy="3136843"/>
            </a:xfrm>
            <a:custGeom>
              <a:avLst/>
              <a:gdLst/>
              <a:ahLst/>
              <a:cxnLst/>
              <a:rect l="l" t="t" r="r" b="b"/>
              <a:pathLst>
                <a:path w="3136843" h="3136843">
                  <a:moveTo>
                    <a:pt x="0" y="0"/>
                  </a:moveTo>
                  <a:lnTo>
                    <a:pt x="3136843" y="0"/>
                  </a:lnTo>
                  <a:lnTo>
                    <a:pt x="3136843" y="3136843"/>
                  </a:lnTo>
                  <a:lnTo>
                    <a:pt x="0" y="3136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1" name="Freeform 31"/>
          <p:cNvSpPr/>
          <p:nvPr/>
        </p:nvSpPr>
        <p:spPr>
          <a:xfrm>
            <a:off x="5983164" y="780398"/>
            <a:ext cx="4603159" cy="736505"/>
          </a:xfrm>
          <a:custGeom>
            <a:avLst/>
            <a:gdLst/>
            <a:ahLst/>
            <a:cxnLst/>
            <a:rect l="l" t="t" r="r" b="b"/>
            <a:pathLst>
              <a:path w="4603159" h="736505">
                <a:moveTo>
                  <a:pt x="0" y="0"/>
                </a:moveTo>
                <a:lnTo>
                  <a:pt x="4603159" y="0"/>
                </a:lnTo>
                <a:lnTo>
                  <a:pt x="4603159" y="736505"/>
                </a:lnTo>
                <a:lnTo>
                  <a:pt x="0" y="7365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2" name="Freeform 32"/>
          <p:cNvSpPr/>
          <p:nvPr/>
        </p:nvSpPr>
        <p:spPr>
          <a:xfrm rot="-10800000">
            <a:off x="7513507" y="3254732"/>
            <a:ext cx="4603159" cy="736505"/>
          </a:xfrm>
          <a:custGeom>
            <a:avLst/>
            <a:gdLst/>
            <a:ahLst/>
            <a:cxnLst/>
            <a:rect l="l" t="t" r="r" b="b"/>
            <a:pathLst>
              <a:path w="4603159" h="736505">
                <a:moveTo>
                  <a:pt x="0" y="0"/>
                </a:moveTo>
                <a:lnTo>
                  <a:pt x="4603159" y="0"/>
                </a:lnTo>
                <a:lnTo>
                  <a:pt x="4603159" y="736506"/>
                </a:lnTo>
                <a:lnTo>
                  <a:pt x="0" y="7365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3" name="TextBox 33"/>
          <p:cNvSpPr txBox="1"/>
          <p:nvPr/>
        </p:nvSpPr>
        <p:spPr>
          <a:xfrm>
            <a:off x="4183603" y="1788552"/>
            <a:ext cx="9920795" cy="108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9"/>
              </a:lnSpc>
            </a:pPr>
            <a:r>
              <a:rPr lang="en-US" sz="6292" u="sng" spc="125" dirty="0">
                <a:solidFill>
                  <a:srgbClr val="FF914D"/>
                </a:solidFill>
                <a:latin typeface="Code Bold"/>
                <a:hlinkClick r:id="rId17" tooltip="https://app.powerbi.com/links/91tq5Mj4S9?ctid=4302c0e0-c13c-4843-957f-75bf0d3b8bff&amp;pbi_source=linkSha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 YORK TAXIS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01850" y="1047817"/>
            <a:ext cx="6284300" cy="52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FFFEE6"/>
                </a:solidFill>
                <a:latin typeface="Code Bold"/>
              </a:rPr>
              <a:t>CESAE DIGITAL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959493" y="3219396"/>
            <a:ext cx="6284300" cy="52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FFFEE6"/>
                </a:solidFill>
                <a:latin typeface="Code Bold"/>
              </a:rPr>
              <a:t>CLIENTE WORTEN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892033" y="700654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6018375" y="6062050"/>
            <a:ext cx="2397074" cy="1364489"/>
          </a:xfrm>
          <a:custGeom>
            <a:avLst/>
            <a:gdLst/>
            <a:ahLst/>
            <a:cxnLst/>
            <a:rect l="l" t="t" r="r" b="b"/>
            <a:pathLst>
              <a:path w="2397074" h="1364489">
                <a:moveTo>
                  <a:pt x="0" y="0"/>
                </a:moveTo>
                <a:lnTo>
                  <a:pt x="2397074" y="0"/>
                </a:lnTo>
                <a:lnTo>
                  <a:pt x="2397074" y="1364489"/>
                </a:lnTo>
                <a:lnTo>
                  <a:pt x="0" y="136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10806224" y="5681977"/>
            <a:ext cx="1999498" cy="1744562"/>
          </a:xfrm>
          <a:custGeom>
            <a:avLst/>
            <a:gdLst/>
            <a:ahLst/>
            <a:cxnLst/>
            <a:rect l="l" t="t" r="r" b="b"/>
            <a:pathLst>
              <a:path w="1999498" h="1744562">
                <a:moveTo>
                  <a:pt x="0" y="0"/>
                </a:moveTo>
                <a:lnTo>
                  <a:pt x="1999498" y="0"/>
                </a:lnTo>
                <a:lnTo>
                  <a:pt x="1999498" y="1744562"/>
                </a:lnTo>
                <a:lnTo>
                  <a:pt x="0" y="1744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Freeform 10"/>
          <p:cNvSpPr/>
          <p:nvPr/>
        </p:nvSpPr>
        <p:spPr>
          <a:xfrm>
            <a:off x="15196497" y="5452452"/>
            <a:ext cx="1974087" cy="1974087"/>
          </a:xfrm>
          <a:custGeom>
            <a:avLst/>
            <a:gdLst/>
            <a:ahLst/>
            <a:cxnLst/>
            <a:rect l="l" t="t" r="r" b="b"/>
            <a:pathLst>
              <a:path w="1974087" h="1974087">
                <a:moveTo>
                  <a:pt x="0" y="0"/>
                </a:moveTo>
                <a:lnTo>
                  <a:pt x="1974087" y="0"/>
                </a:lnTo>
                <a:lnTo>
                  <a:pt x="1974087" y="1974087"/>
                </a:lnTo>
                <a:lnTo>
                  <a:pt x="0" y="1974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>
          <a:xfrm>
            <a:off x="702194" y="6453841"/>
            <a:ext cx="2925406" cy="972697"/>
          </a:xfrm>
          <a:custGeom>
            <a:avLst/>
            <a:gdLst/>
            <a:ahLst/>
            <a:cxnLst/>
            <a:rect l="l" t="t" r="r" b="b"/>
            <a:pathLst>
              <a:path w="2925406" h="972697">
                <a:moveTo>
                  <a:pt x="0" y="0"/>
                </a:moveTo>
                <a:lnTo>
                  <a:pt x="2925406" y="0"/>
                </a:lnTo>
                <a:lnTo>
                  <a:pt x="2925406" y="972698"/>
                </a:lnTo>
                <a:lnTo>
                  <a:pt x="0" y="972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Freeform 12"/>
          <p:cNvSpPr/>
          <p:nvPr/>
        </p:nvSpPr>
        <p:spPr>
          <a:xfrm>
            <a:off x="702194" y="442256"/>
            <a:ext cx="2571893" cy="549687"/>
          </a:xfrm>
          <a:custGeom>
            <a:avLst/>
            <a:gdLst/>
            <a:ahLst/>
            <a:cxnLst/>
            <a:rect l="l" t="t" r="r" b="b"/>
            <a:pathLst>
              <a:path w="2571893" h="549687">
                <a:moveTo>
                  <a:pt x="0" y="0"/>
                </a:moveTo>
                <a:lnTo>
                  <a:pt x="2571893" y="0"/>
                </a:lnTo>
                <a:lnTo>
                  <a:pt x="2571893" y="549687"/>
                </a:lnTo>
                <a:lnTo>
                  <a:pt x="0" y="5496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4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PT"/>
          </a:p>
        </p:txBody>
      </p:sp>
      <p:sp>
        <p:nvSpPr>
          <p:cNvPr id="13" name="Freeform 13"/>
          <p:cNvSpPr/>
          <p:nvPr/>
        </p:nvSpPr>
        <p:spPr>
          <a:xfrm>
            <a:off x="15871716" y="259111"/>
            <a:ext cx="1656684" cy="929700"/>
          </a:xfrm>
          <a:custGeom>
            <a:avLst/>
            <a:gdLst/>
            <a:ahLst/>
            <a:cxnLst/>
            <a:rect l="l" t="t" r="r" b="b"/>
            <a:pathLst>
              <a:path w="1656684" h="929700">
                <a:moveTo>
                  <a:pt x="0" y="0"/>
                </a:moveTo>
                <a:lnTo>
                  <a:pt x="1656683" y="0"/>
                </a:lnTo>
                <a:lnTo>
                  <a:pt x="1656683" y="929700"/>
                </a:lnTo>
                <a:lnTo>
                  <a:pt x="0" y="929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4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PT"/>
          </a:p>
        </p:txBody>
      </p:sp>
      <p:sp>
        <p:nvSpPr>
          <p:cNvPr id="14" name="Freeform 14"/>
          <p:cNvSpPr/>
          <p:nvPr/>
        </p:nvSpPr>
        <p:spPr>
          <a:xfrm>
            <a:off x="8348229" y="449118"/>
            <a:ext cx="1778453" cy="542825"/>
          </a:xfrm>
          <a:custGeom>
            <a:avLst/>
            <a:gdLst/>
            <a:ahLst/>
            <a:cxnLst/>
            <a:rect l="l" t="t" r="r" b="b"/>
            <a:pathLst>
              <a:path w="1778453" h="542825">
                <a:moveTo>
                  <a:pt x="0" y="0"/>
                </a:moveTo>
                <a:lnTo>
                  <a:pt x="1778453" y="0"/>
                </a:lnTo>
                <a:lnTo>
                  <a:pt x="1778453" y="542825"/>
                </a:lnTo>
                <a:lnTo>
                  <a:pt x="0" y="5428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15" name="Group 15"/>
          <p:cNvGrpSpPr/>
          <p:nvPr/>
        </p:nvGrpSpPr>
        <p:grpSpPr>
          <a:xfrm>
            <a:off x="9782843" y="7751346"/>
            <a:ext cx="4046260" cy="755942"/>
            <a:chOff x="0" y="0"/>
            <a:chExt cx="5395013" cy="100792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54228"/>
              <a:ext cx="5395013" cy="353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1700" y="-95250"/>
              <a:ext cx="5311613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88">
                  <a:solidFill>
                    <a:srgbClr val="FF914D"/>
                  </a:solidFill>
                  <a:latin typeface="Montserrat Classic"/>
                </a:rPr>
                <a:t>FORMADORES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160411" y="7758966"/>
            <a:ext cx="4046260" cy="755942"/>
            <a:chOff x="0" y="0"/>
            <a:chExt cx="5395013" cy="100792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54228"/>
              <a:ext cx="5395013" cy="353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1700" y="-95250"/>
              <a:ext cx="5311613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88">
                  <a:solidFill>
                    <a:srgbClr val="FF914D"/>
                  </a:solidFill>
                  <a:latin typeface="Montserrat Classic"/>
                </a:rPr>
                <a:t>COLEGAS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471" y="7758966"/>
            <a:ext cx="4044851" cy="755942"/>
            <a:chOff x="0" y="0"/>
            <a:chExt cx="5393135" cy="1007923"/>
          </a:xfrm>
        </p:grpSpPr>
        <p:sp>
          <p:nvSpPr>
            <p:cNvPr id="22" name="TextBox 22"/>
            <p:cNvSpPr txBox="1"/>
            <p:nvPr/>
          </p:nvSpPr>
          <p:spPr>
            <a:xfrm>
              <a:off x="31837" y="654228"/>
              <a:ext cx="5361298" cy="353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5393135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88">
                  <a:solidFill>
                    <a:srgbClr val="FF914D"/>
                  </a:solidFill>
                  <a:latin typeface="Montserrat Classic"/>
                </a:rPr>
                <a:t>CLIENTE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217414" y="7766586"/>
            <a:ext cx="3998995" cy="748322"/>
            <a:chOff x="0" y="0"/>
            <a:chExt cx="5331994" cy="997763"/>
          </a:xfrm>
        </p:grpSpPr>
        <p:sp>
          <p:nvSpPr>
            <p:cNvPr id="25" name="TextBox 25"/>
            <p:cNvSpPr txBox="1"/>
            <p:nvPr/>
          </p:nvSpPr>
          <p:spPr>
            <a:xfrm>
              <a:off x="31837" y="654228"/>
              <a:ext cx="5300156" cy="34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4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5331994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88">
                  <a:solidFill>
                    <a:srgbClr val="FF914D"/>
                  </a:solidFill>
                  <a:latin typeface="Montserrat Classic"/>
                </a:rPr>
                <a:t>CESAE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902357" y="2671863"/>
            <a:ext cx="12628105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599" spc="111">
                <a:solidFill>
                  <a:srgbClr val="FF914D"/>
                </a:solidFill>
                <a:latin typeface="Code Bold"/>
              </a:rPr>
              <a:t>agradecimentos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1224423" y="1028700"/>
            <a:ext cx="12602636" cy="3225400"/>
            <a:chOff x="0" y="0"/>
            <a:chExt cx="16803514" cy="4300533"/>
          </a:xfrm>
        </p:grpSpPr>
        <p:sp>
          <p:nvSpPr>
            <p:cNvPr id="4" name="TextBox 4"/>
            <p:cNvSpPr txBox="1"/>
            <p:nvPr/>
          </p:nvSpPr>
          <p:spPr>
            <a:xfrm>
              <a:off x="8540" y="38100"/>
              <a:ext cx="16794974" cy="1098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60"/>
                </a:lnSpc>
              </a:pPr>
              <a:r>
                <a:rPr lang="en-US" sz="5600" spc="224">
                  <a:solidFill>
                    <a:srgbClr val="FF914D"/>
                  </a:solidFill>
                  <a:latin typeface="Code Bold"/>
                </a:rPr>
                <a:t>DÚVIDAS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10953"/>
              <a:ext cx="11326937" cy="2989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47"/>
                </a:lnSpc>
              </a:pPr>
              <a:r>
                <a:rPr lang="en-US" sz="4575" spc="91">
                  <a:solidFill>
                    <a:srgbClr val="FFFEE6"/>
                  </a:solidFill>
                  <a:latin typeface="Code"/>
                </a:rPr>
                <a:t>ESPAÇO PARA PERGUNTAS, COMENTÁRIOS</a:t>
              </a:r>
            </a:p>
            <a:p>
              <a:pPr algn="l">
                <a:lnSpc>
                  <a:spcPts val="5947"/>
                </a:lnSpc>
              </a:pPr>
              <a:r>
                <a:rPr lang="en-US" sz="4575" spc="91">
                  <a:solidFill>
                    <a:srgbClr val="FFFEE6"/>
                  </a:solidFill>
                  <a:latin typeface="Code"/>
                </a:rPr>
                <a:t>E MAIS INFORMAÇÕES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1224423" y="3221993"/>
            <a:ext cx="10824544" cy="1731927"/>
          </a:xfrm>
          <a:custGeom>
            <a:avLst/>
            <a:gdLst/>
            <a:ahLst/>
            <a:cxnLst/>
            <a:rect l="l" t="t" r="r" b="b"/>
            <a:pathLst>
              <a:path w="10824544" h="1731927">
                <a:moveTo>
                  <a:pt x="0" y="0"/>
                </a:moveTo>
                <a:lnTo>
                  <a:pt x="10824544" y="0"/>
                </a:lnTo>
                <a:lnTo>
                  <a:pt x="10824544" y="1731927"/>
                </a:lnTo>
                <a:lnTo>
                  <a:pt x="0" y="1731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7" name="TextBox 7"/>
          <p:cNvSpPr txBox="1"/>
          <p:nvPr/>
        </p:nvSpPr>
        <p:spPr>
          <a:xfrm>
            <a:off x="9655810" y="5006919"/>
            <a:ext cx="2286769" cy="408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FF914D"/>
                </a:solidFill>
                <a:latin typeface="Code"/>
              </a:rPr>
              <a:t>TIAGO MARQUES</a:t>
            </a: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914D"/>
              </a:solidFill>
              <a:latin typeface="Code"/>
            </a:endParaRPr>
          </a:p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FF914D"/>
                </a:solidFill>
                <a:latin typeface="Code"/>
              </a:rPr>
              <a:t>ANA PINHEIRO</a:t>
            </a: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914D"/>
              </a:solidFill>
              <a:latin typeface="Code"/>
            </a:endParaRPr>
          </a:p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FF914D"/>
                </a:solidFill>
                <a:latin typeface="Code"/>
              </a:rPr>
              <a:t>GONÇALO REIS</a:t>
            </a: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914D"/>
              </a:solidFill>
              <a:latin typeface="Code"/>
            </a:endParaRPr>
          </a:p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FF914D"/>
                </a:solidFill>
                <a:latin typeface="Code"/>
              </a:rPr>
              <a:t>JOANA AFONSO</a:t>
            </a:r>
          </a:p>
          <a:p>
            <a:pPr algn="r">
              <a:lnSpc>
                <a:spcPts val="2940"/>
              </a:lnSpc>
            </a:pPr>
            <a:endParaRPr lang="en-US" sz="2100" spc="63">
              <a:solidFill>
                <a:srgbClr val="FF914D"/>
              </a:solidFill>
              <a:latin typeface="Code"/>
            </a:endParaRPr>
          </a:p>
          <a:p>
            <a:pPr algn="r">
              <a:lnSpc>
                <a:spcPts val="2940"/>
              </a:lnSpc>
            </a:pPr>
            <a:endParaRPr lang="en-US" sz="2100" spc="63">
              <a:solidFill>
                <a:srgbClr val="FF914D"/>
              </a:solidFill>
              <a:latin typeface="Code"/>
            </a:endParaRPr>
          </a:p>
          <a:p>
            <a:pPr algn="r">
              <a:lnSpc>
                <a:spcPts val="2940"/>
              </a:lnSpc>
            </a:pPr>
            <a:endParaRPr lang="en-US" sz="2100" spc="63">
              <a:solidFill>
                <a:srgbClr val="FF914D"/>
              </a:solidFill>
              <a:latin typeface="Code"/>
            </a:endParaRPr>
          </a:p>
          <a:p>
            <a:pPr algn="r">
              <a:lnSpc>
                <a:spcPts val="2940"/>
              </a:lnSpc>
            </a:pPr>
            <a:endParaRPr lang="en-US" sz="2100" spc="63">
              <a:solidFill>
                <a:srgbClr val="FF914D"/>
              </a:solidFill>
              <a:latin typeface="Co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47959" y="4335503"/>
            <a:ext cx="2331678" cy="45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400" spc="288">
                <a:solidFill>
                  <a:srgbClr val="FFFEE6"/>
                </a:solidFill>
                <a:latin typeface="Montserrat Classic"/>
              </a:rPr>
              <a:t>CONTACTOS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8967" y="4937384"/>
            <a:ext cx="5694788" cy="370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EE6"/>
                </a:solidFill>
                <a:latin typeface="Fira Code"/>
              </a:rPr>
              <a:t>tiagomarques031@gmail.com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EE6"/>
              </a:solidFill>
              <a:latin typeface="Fira Code"/>
            </a:endParaRP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EE6"/>
                </a:solidFill>
                <a:latin typeface="Fira Code"/>
              </a:rPr>
              <a:t>anacatarinappinheiro@gmail.com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EE6"/>
              </a:solidFill>
              <a:latin typeface="Fira Code"/>
            </a:endParaRP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EE6"/>
                </a:solidFill>
                <a:latin typeface="Fira Code"/>
              </a:rPr>
              <a:t>goncalousa1992@gmail.com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EE6"/>
              </a:solidFill>
              <a:latin typeface="Fira Code"/>
            </a:endParaRP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EE6"/>
                </a:solidFill>
                <a:latin typeface="Fira Code"/>
              </a:rPr>
              <a:t>joanafilipadiasafonso@gmail.com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EE6"/>
              </a:solidFill>
              <a:latin typeface="Fira Code"/>
            </a:endParaRP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EE6"/>
              </a:solidFill>
              <a:latin typeface="Fira Code"/>
            </a:endParaRP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EE6"/>
              </a:solidFill>
              <a:latin typeface="Fira 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00054" y="3139616"/>
            <a:ext cx="8441129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endParaRPr/>
          </a:p>
          <a:p>
            <a:pPr algn="l">
              <a:lnSpc>
                <a:spcPts val="2940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7094147" y="934384"/>
            <a:ext cx="4033251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>
                <a:solidFill>
                  <a:srgbClr val="FF914D"/>
                </a:solidFill>
                <a:latin typeface="Code Bold"/>
              </a:rPr>
              <a:t>O PROJETO</a:t>
            </a:r>
          </a:p>
        </p:txBody>
      </p:sp>
      <p:sp>
        <p:nvSpPr>
          <p:cNvPr id="4" name="Freeform 4"/>
          <p:cNvSpPr/>
          <p:nvPr/>
        </p:nvSpPr>
        <p:spPr>
          <a:xfrm>
            <a:off x="5272710" y="549930"/>
            <a:ext cx="5553882" cy="888621"/>
          </a:xfrm>
          <a:custGeom>
            <a:avLst/>
            <a:gdLst/>
            <a:ahLst/>
            <a:cxnLst/>
            <a:rect l="l" t="t" r="r" b="b"/>
            <a:pathLst>
              <a:path w="5553882" h="888621">
                <a:moveTo>
                  <a:pt x="0" y="0"/>
                </a:moveTo>
                <a:lnTo>
                  <a:pt x="5553882" y="0"/>
                </a:lnTo>
                <a:lnTo>
                  <a:pt x="5553882" y="888621"/>
                </a:lnTo>
                <a:lnTo>
                  <a:pt x="0" y="88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0" y="-298487"/>
            <a:ext cx="4549817" cy="10883974"/>
          </a:xfrm>
          <a:custGeom>
            <a:avLst/>
            <a:gdLst/>
            <a:ahLst/>
            <a:cxnLst/>
            <a:rect l="l" t="t" r="r" b="b"/>
            <a:pathLst>
              <a:path w="4549817" h="10883974">
                <a:moveTo>
                  <a:pt x="0" y="0"/>
                </a:moveTo>
                <a:lnTo>
                  <a:pt x="4549817" y="0"/>
                </a:lnTo>
                <a:lnTo>
                  <a:pt x="4549817" y="10883974"/>
                </a:lnTo>
                <a:lnTo>
                  <a:pt x="0" y="10883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</a:blip>
            <a:stretch>
              <a:fillRect t="-5965" r="-78727" b="-5965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6" name="Group 6"/>
          <p:cNvGrpSpPr/>
          <p:nvPr/>
        </p:nvGrpSpPr>
        <p:grpSpPr>
          <a:xfrm>
            <a:off x="0" y="1748421"/>
            <a:ext cx="690845" cy="6790158"/>
            <a:chOff x="0" y="0"/>
            <a:chExt cx="921127" cy="9053543"/>
          </a:xfrm>
        </p:grpSpPr>
        <p:sp>
          <p:nvSpPr>
            <p:cNvPr id="7" name="Freeform 7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8" name="Freeform 8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9" name="Freeform 9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Freeform 10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8958747" y="3131561"/>
            <a:ext cx="4337303" cy="1821667"/>
          </a:xfrm>
          <a:custGeom>
            <a:avLst/>
            <a:gdLst/>
            <a:ahLst/>
            <a:cxnLst/>
            <a:rect l="l" t="t" r="r" b="b"/>
            <a:pathLst>
              <a:path w="4337303" h="1821667">
                <a:moveTo>
                  <a:pt x="0" y="0"/>
                </a:moveTo>
                <a:lnTo>
                  <a:pt x="4337303" y="0"/>
                </a:lnTo>
                <a:lnTo>
                  <a:pt x="4337303" y="1821667"/>
                </a:lnTo>
                <a:lnTo>
                  <a:pt x="0" y="1821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5338208" y="6241118"/>
            <a:ext cx="11921092" cy="25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1"/>
              </a:lnSpc>
            </a:pPr>
            <a:r>
              <a:rPr lang="en-US" sz="2606" spc="312">
                <a:solidFill>
                  <a:srgbClr val="FFFFFF"/>
                </a:solidFill>
                <a:latin typeface="Fira Code"/>
              </a:rPr>
              <a:t>ESTE PROJETO É UMA ANÁLISE DETALHADA RELATIVA A VIAGENS DE TÁXI NA CIDADE DE NOVA IORQUE.</a:t>
            </a:r>
          </a:p>
          <a:p>
            <a:pPr algn="just">
              <a:lnSpc>
                <a:spcPts val="4171"/>
              </a:lnSpc>
            </a:pPr>
            <a:endParaRPr lang="en-US" sz="2606" spc="312">
              <a:solidFill>
                <a:srgbClr val="FFFFFF"/>
              </a:solidFill>
              <a:latin typeface="Fira Code"/>
            </a:endParaRPr>
          </a:p>
          <a:p>
            <a:pPr algn="just">
              <a:lnSpc>
                <a:spcPts val="4171"/>
              </a:lnSpc>
              <a:spcBef>
                <a:spcPct val="0"/>
              </a:spcBef>
            </a:pPr>
            <a:r>
              <a:rPr lang="en-US" sz="2606" spc="312">
                <a:solidFill>
                  <a:srgbClr val="FFFFFF"/>
                </a:solidFill>
                <a:latin typeface="Fira Code"/>
              </a:rPr>
              <a:t>ABRANGENDO TRÊS TIPOS DE VEÍCULOS DISTINTOS AO LONGO DE QUATRO MESES.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8487"/>
            <a:ext cx="4549817" cy="10883974"/>
          </a:xfrm>
          <a:custGeom>
            <a:avLst/>
            <a:gdLst/>
            <a:ahLst/>
            <a:cxnLst/>
            <a:rect l="l" t="t" r="r" b="b"/>
            <a:pathLst>
              <a:path w="4549817" h="10883974">
                <a:moveTo>
                  <a:pt x="0" y="0"/>
                </a:moveTo>
                <a:lnTo>
                  <a:pt x="4549817" y="0"/>
                </a:lnTo>
                <a:lnTo>
                  <a:pt x="4549817" y="10883974"/>
                </a:lnTo>
                <a:lnTo>
                  <a:pt x="0" y="1088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t="-5965" r="-78727" b="-5965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0" y="1748421"/>
            <a:ext cx="690845" cy="6790158"/>
            <a:chOff x="0" y="0"/>
            <a:chExt cx="921127" cy="9053543"/>
          </a:xfrm>
        </p:grpSpPr>
        <p:sp>
          <p:nvSpPr>
            <p:cNvPr id="4" name="Freeform 4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99287" y="2519952"/>
            <a:ext cx="2068209" cy="2068209"/>
            <a:chOff x="0" y="0"/>
            <a:chExt cx="2757613" cy="2757613"/>
          </a:xfrm>
        </p:grpSpPr>
        <p:sp>
          <p:nvSpPr>
            <p:cNvPr id="9" name="Freeform 9"/>
            <p:cNvSpPr/>
            <p:nvPr/>
          </p:nvSpPr>
          <p:spPr>
            <a:xfrm>
              <a:off x="370910" y="644823"/>
              <a:ext cx="2015792" cy="1262390"/>
            </a:xfrm>
            <a:custGeom>
              <a:avLst/>
              <a:gdLst/>
              <a:ahLst/>
              <a:cxnLst/>
              <a:rect l="l" t="t" r="r" b="b"/>
              <a:pathLst>
                <a:path w="2015792" h="1262390">
                  <a:moveTo>
                    <a:pt x="0" y="0"/>
                  </a:moveTo>
                  <a:lnTo>
                    <a:pt x="2015792" y="0"/>
                  </a:lnTo>
                  <a:lnTo>
                    <a:pt x="2015792" y="1262390"/>
                  </a:lnTo>
                  <a:lnTo>
                    <a:pt x="0" y="1262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757613" cy="2757613"/>
            </a:xfrm>
            <a:custGeom>
              <a:avLst/>
              <a:gdLst/>
              <a:ahLst/>
              <a:cxnLst/>
              <a:rect l="l" t="t" r="r" b="b"/>
              <a:pathLst>
                <a:path w="2757613" h="2757613">
                  <a:moveTo>
                    <a:pt x="0" y="0"/>
                  </a:moveTo>
                  <a:lnTo>
                    <a:pt x="2757613" y="0"/>
                  </a:lnTo>
                  <a:lnTo>
                    <a:pt x="2757613" y="2757613"/>
                  </a:lnTo>
                  <a:lnTo>
                    <a:pt x="0" y="2757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56012" y="4737454"/>
            <a:ext cx="2954761" cy="2954761"/>
            <a:chOff x="0" y="0"/>
            <a:chExt cx="3939681" cy="3939681"/>
          </a:xfrm>
        </p:grpSpPr>
        <p:sp>
          <p:nvSpPr>
            <p:cNvPr id="12" name="Freeform 12"/>
            <p:cNvSpPr/>
            <p:nvPr/>
          </p:nvSpPr>
          <p:spPr>
            <a:xfrm>
              <a:off x="961945" y="1191805"/>
              <a:ext cx="2015792" cy="1262390"/>
            </a:xfrm>
            <a:custGeom>
              <a:avLst/>
              <a:gdLst/>
              <a:ahLst/>
              <a:cxnLst/>
              <a:rect l="l" t="t" r="r" b="b"/>
              <a:pathLst>
                <a:path w="2015792" h="1262390">
                  <a:moveTo>
                    <a:pt x="0" y="0"/>
                  </a:moveTo>
                  <a:lnTo>
                    <a:pt x="2015791" y="0"/>
                  </a:lnTo>
                  <a:lnTo>
                    <a:pt x="2015791" y="1262390"/>
                  </a:lnTo>
                  <a:lnTo>
                    <a:pt x="0" y="1262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939681" cy="3939681"/>
            </a:xfrm>
            <a:custGeom>
              <a:avLst/>
              <a:gdLst/>
              <a:ahLst/>
              <a:cxnLst/>
              <a:rect l="l" t="t" r="r" b="b"/>
              <a:pathLst>
                <a:path w="3939681" h="3939681">
                  <a:moveTo>
                    <a:pt x="0" y="0"/>
                  </a:moveTo>
                  <a:lnTo>
                    <a:pt x="3939681" y="0"/>
                  </a:lnTo>
                  <a:lnTo>
                    <a:pt x="3939681" y="3939681"/>
                  </a:lnTo>
                  <a:lnTo>
                    <a:pt x="0" y="3939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66326" y="7646720"/>
            <a:ext cx="2134132" cy="2174912"/>
            <a:chOff x="0" y="0"/>
            <a:chExt cx="2845509" cy="2899882"/>
          </a:xfrm>
        </p:grpSpPr>
        <p:sp>
          <p:nvSpPr>
            <p:cNvPr id="15" name="Freeform 15"/>
            <p:cNvSpPr/>
            <p:nvPr/>
          </p:nvSpPr>
          <p:spPr>
            <a:xfrm>
              <a:off x="414859" y="724327"/>
              <a:ext cx="2015792" cy="1262390"/>
            </a:xfrm>
            <a:custGeom>
              <a:avLst/>
              <a:gdLst/>
              <a:ahLst/>
              <a:cxnLst/>
              <a:rect l="l" t="t" r="r" b="b"/>
              <a:pathLst>
                <a:path w="2015792" h="1262390">
                  <a:moveTo>
                    <a:pt x="0" y="0"/>
                  </a:moveTo>
                  <a:lnTo>
                    <a:pt x="2015792" y="0"/>
                  </a:lnTo>
                  <a:lnTo>
                    <a:pt x="2015792" y="1262390"/>
                  </a:lnTo>
                  <a:lnTo>
                    <a:pt x="0" y="1262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2845509" cy="2899882"/>
            </a:xfrm>
            <a:custGeom>
              <a:avLst/>
              <a:gdLst/>
              <a:ahLst/>
              <a:cxnLst/>
              <a:rect l="l" t="t" r="r" b="b"/>
              <a:pathLst>
                <a:path w="2845509" h="2899882">
                  <a:moveTo>
                    <a:pt x="0" y="0"/>
                  </a:moveTo>
                  <a:lnTo>
                    <a:pt x="2845509" y="0"/>
                  </a:lnTo>
                  <a:lnTo>
                    <a:pt x="2845509" y="2899882"/>
                  </a:lnTo>
                  <a:lnTo>
                    <a:pt x="0" y="289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094147" y="934384"/>
            <a:ext cx="4033251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>
                <a:solidFill>
                  <a:srgbClr val="FF914D"/>
                </a:solidFill>
                <a:latin typeface="Code Bold"/>
              </a:rPr>
              <a:t>O PROJETO</a:t>
            </a:r>
          </a:p>
        </p:txBody>
      </p:sp>
      <p:sp>
        <p:nvSpPr>
          <p:cNvPr id="18" name="Freeform 18"/>
          <p:cNvSpPr/>
          <p:nvPr/>
        </p:nvSpPr>
        <p:spPr>
          <a:xfrm>
            <a:off x="5272710" y="549930"/>
            <a:ext cx="5553882" cy="888621"/>
          </a:xfrm>
          <a:custGeom>
            <a:avLst/>
            <a:gdLst/>
            <a:ahLst/>
            <a:cxnLst/>
            <a:rect l="l" t="t" r="r" b="b"/>
            <a:pathLst>
              <a:path w="5553882" h="888621">
                <a:moveTo>
                  <a:pt x="0" y="0"/>
                </a:moveTo>
                <a:lnTo>
                  <a:pt x="5553882" y="0"/>
                </a:lnTo>
                <a:lnTo>
                  <a:pt x="5553882" y="888621"/>
                </a:lnTo>
                <a:lnTo>
                  <a:pt x="0" y="8886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9" name="Freeform 19"/>
          <p:cNvSpPr/>
          <p:nvPr/>
        </p:nvSpPr>
        <p:spPr>
          <a:xfrm>
            <a:off x="10095703" y="2223977"/>
            <a:ext cx="8954297" cy="2582652"/>
          </a:xfrm>
          <a:custGeom>
            <a:avLst/>
            <a:gdLst/>
            <a:ahLst/>
            <a:cxnLst/>
            <a:rect l="l" t="t" r="r" b="b"/>
            <a:pathLst>
              <a:path w="10434959" h="2582652">
                <a:moveTo>
                  <a:pt x="0" y="0"/>
                </a:moveTo>
                <a:lnTo>
                  <a:pt x="10434959" y="0"/>
                </a:lnTo>
                <a:lnTo>
                  <a:pt x="10434959" y="2582653"/>
                </a:lnTo>
                <a:lnTo>
                  <a:pt x="0" y="2582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0" name="TextBox 20"/>
          <p:cNvSpPr txBox="1"/>
          <p:nvPr/>
        </p:nvSpPr>
        <p:spPr>
          <a:xfrm>
            <a:off x="10095703" y="5323930"/>
            <a:ext cx="7765621" cy="156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4077" lvl="1" indent="-177038" algn="l">
              <a:lnSpc>
                <a:spcPts val="3181"/>
              </a:lnSpc>
              <a:buFont typeface="Arial"/>
              <a:buChar char="•"/>
            </a:pPr>
            <a:r>
              <a:rPr lang="en-US" sz="1640" spc="196">
                <a:solidFill>
                  <a:srgbClr val="FFFFFF"/>
                </a:solidFill>
                <a:latin typeface="Code Bold"/>
              </a:rPr>
              <a:t>Os Táxis Verdes prestam serviço previamente agendado.</a:t>
            </a:r>
          </a:p>
          <a:p>
            <a:pPr marL="354077" lvl="1" indent="-177038" algn="l">
              <a:lnSpc>
                <a:spcPts val="3181"/>
              </a:lnSpc>
              <a:buFont typeface="Arial"/>
              <a:buChar char="•"/>
            </a:pPr>
            <a:r>
              <a:rPr lang="en-US" sz="1640" spc="196">
                <a:solidFill>
                  <a:srgbClr val="FFFFFF"/>
                </a:solidFill>
                <a:latin typeface="Code Bold"/>
              </a:rPr>
              <a:t>Serviço de chamada na rua.</a:t>
            </a:r>
          </a:p>
          <a:p>
            <a:pPr marL="354077" lvl="1" indent="-177038" algn="l">
              <a:lnSpc>
                <a:spcPts val="3181"/>
              </a:lnSpc>
              <a:buFont typeface="Arial"/>
              <a:buChar char="•"/>
            </a:pPr>
            <a:r>
              <a:rPr lang="en-US" sz="1640" spc="196">
                <a:solidFill>
                  <a:srgbClr val="FFFFFF"/>
                </a:solidFill>
                <a:latin typeface="Code Bold"/>
              </a:rPr>
              <a:t>funcionam maioritariamente nos distritos exteriores.</a:t>
            </a:r>
          </a:p>
          <a:p>
            <a:pPr algn="l">
              <a:lnSpc>
                <a:spcPts val="3181"/>
              </a:lnSpc>
            </a:pPr>
            <a:endParaRPr lang="en-US" sz="1640" spc="196">
              <a:solidFill>
                <a:srgbClr val="FFFFFF"/>
              </a:solidFill>
              <a:latin typeface="Cod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095703" y="7691718"/>
            <a:ext cx="7214131" cy="156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4077" lvl="1" indent="-177038" algn="just">
              <a:lnSpc>
                <a:spcPts val="3181"/>
              </a:lnSpc>
              <a:buFont typeface="Arial"/>
              <a:buChar char="•"/>
            </a:pPr>
            <a:r>
              <a:rPr lang="en-US" sz="1640" spc="196">
                <a:solidFill>
                  <a:srgbClr val="FFFFFF"/>
                </a:solidFill>
                <a:latin typeface="Code Bold"/>
              </a:rPr>
              <a:t>Os Veículos FHV incluem Carros e Limousines de Luxo.</a:t>
            </a:r>
          </a:p>
          <a:p>
            <a:pPr marL="354077" lvl="1" indent="-177038" algn="just">
              <a:lnSpc>
                <a:spcPts val="3181"/>
              </a:lnSpc>
              <a:buFont typeface="Arial"/>
              <a:buChar char="•"/>
            </a:pPr>
            <a:r>
              <a:rPr lang="en-US" sz="1640" spc="196">
                <a:solidFill>
                  <a:srgbClr val="FFFFFF"/>
                </a:solidFill>
                <a:latin typeface="Code Bold"/>
              </a:rPr>
              <a:t>serviço UBER, juno, lYft e via</a:t>
            </a:r>
          </a:p>
          <a:p>
            <a:pPr marL="354077" lvl="1" indent="-177038" algn="just">
              <a:lnSpc>
                <a:spcPts val="3181"/>
              </a:lnSpc>
              <a:buFont typeface="Arial"/>
              <a:buChar char="•"/>
            </a:pPr>
            <a:r>
              <a:rPr lang="en-US" sz="1640" spc="196">
                <a:solidFill>
                  <a:srgbClr val="FFFFFF"/>
                </a:solidFill>
                <a:latin typeface="Code Bold"/>
              </a:rPr>
              <a:t>fornecem APENAS serviço previamente agendado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95703" y="2468403"/>
            <a:ext cx="8192297" cy="19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4012" lvl="1" indent="-177006" algn="just">
              <a:lnSpc>
                <a:spcPts val="3181"/>
              </a:lnSpc>
              <a:buFont typeface="Arial"/>
              <a:buChar char="•"/>
            </a:pPr>
            <a:r>
              <a:rPr lang="en-US" sz="1639" spc="196">
                <a:solidFill>
                  <a:srgbClr val="FFFFFF"/>
                </a:solidFill>
                <a:latin typeface="Code Bold"/>
              </a:rPr>
              <a:t>TÍPICOS TÁXIS DE NOVA YORK.</a:t>
            </a:r>
          </a:p>
          <a:p>
            <a:pPr marL="354012" lvl="1" indent="-177006" algn="just">
              <a:lnSpc>
                <a:spcPts val="3181"/>
              </a:lnSpc>
              <a:buFont typeface="Arial"/>
              <a:buChar char="•"/>
            </a:pPr>
            <a:r>
              <a:rPr lang="en-US" sz="1639" spc="196">
                <a:solidFill>
                  <a:srgbClr val="FFFFFF"/>
                </a:solidFill>
                <a:latin typeface="Code Bold"/>
              </a:rPr>
              <a:t>SERVIÇO MAIORITARIAMENTE NO CENTRO DA CIDADE. </a:t>
            </a:r>
          </a:p>
          <a:p>
            <a:pPr marL="354012" lvl="1" indent="-177006" algn="just">
              <a:lnSpc>
                <a:spcPts val="3181"/>
              </a:lnSpc>
              <a:buFont typeface="Arial"/>
              <a:buChar char="•"/>
            </a:pPr>
            <a:r>
              <a:rPr lang="en-US" sz="1639" spc="196">
                <a:solidFill>
                  <a:srgbClr val="FFFFFF"/>
                </a:solidFill>
                <a:latin typeface="Code Bold"/>
              </a:rPr>
              <a:t>SERVIÇO DE CHAMADA NA RUA.</a:t>
            </a:r>
          </a:p>
          <a:p>
            <a:pPr marL="354012" lvl="1" indent="-177006" algn="just">
              <a:lnSpc>
                <a:spcPts val="3181"/>
              </a:lnSpc>
              <a:buFont typeface="Arial"/>
              <a:buChar char="•"/>
            </a:pPr>
            <a:r>
              <a:rPr lang="en-US" sz="1639" spc="196">
                <a:solidFill>
                  <a:srgbClr val="FFFFFF"/>
                </a:solidFill>
                <a:latin typeface="Code Bold"/>
              </a:rPr>
              <a:t>MEDALLION (IDENTIFICAÇÃO) ÚNICA PARA CADA TÁXI.</a:t>
            </a:r>
          </a:p>
          <a:p>
            <a:pPr marL="354012" lvl="1" indent="-177006" algn="just">
              <a:lnSpc>
                <a:spcPts val="3181"/>
              </a:lnSpc>
              <a:buFont typeface="Arial"/>
              <a:buChar char="•"/>
            </a:pPr>
            <a:r>
              <a:rPr lang="en-US" sz="1639" spc="196">
                <a:solidFill>
                  <a:srgbClr val="FFFFFF"/>
                </a:solidFill>
                <a:latin typeface="Code Bold"/>
              </a:rPr>
              <a:t>O PROPRIETÁRIO PODE SER O CONDUTOR OU LEASING DE AGÊNCIA.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095703" y="7536002"/>
            <a:ext cx="8542840" cy="2114353"/>
          </a:xfrm>
          <a:custGeom>
            <a:avLst/>
            <a:gdLst/>
            <a:ahLst/>
            <a:cxnLst/>
            <a:rect l="l" t="t" r="r" b="b"/>
            <a:pathLst>
              <a:path w="8542840" h="2114353">
                <a:moveTo>
                  <a:pt x="0" y="0"/>
                </a:moveTo>
                <a:lnTo>
                  <a:pt x="8542840" y="0"/>
                </a:lnTo>
                <a:lnTo>
                  <a:pt x="8542840" y="2114353"/>
                </a:lnTo>
                <a:lnTo>
                  <a:pt x="0" y="21143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4" name="Freeform 24"/>
          <p:cNvSpPr/>
          <p:nvPr/>
        </p:nvSpPr>
        <p:spPr>
          <a:xfrm>
            <a:off x="10095703" y="5072281"/>
            <a:ext cx="8876856" cy="2197022"/>
          </a:xfrm>
          <a:custGeom>
            <a:avLst/>
            <a:gdLst/>
            <a:ahLst/>
            <a:cxnLst/>
            <a:rect l="l" t="t" r="r" b="b"/>
            <a:pathLst>
              <a:path w="8876856" h="2197022">
                <a:moveTo>
                  <a:pt x="0" y="0"/>
                </a:moveTo>
                <a:lnTo>
                  <a:pt x="8876856" y="0"/>
                </a:lnTo>
                <a:lnTo>
                  <a:pt x="8876856" y="2197021"/>
                </a:lnTo>
                <a:lnTo>
                  <a:pt x="0" y="21970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7326" y="-323850"/>
            <a:ext cx="7543800" cy="11258550"/>
          </a:xfrm>
          <a:prstGeom prst="rect">
            <a:avLst/>
          </a:prstGeom>
          <a:solidFill>
            <a:srgbClr val="545454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AutoShape 3"/>
          <p:cNvSpPr/>
          <p:nvPr/>
        </p:nvSpPr>
        <p:spPr>
          <a:xfrm>
            <a:off x="8320578" y="858917"/>
            <a:ext cx="1346078" cy="1311341"/>
          </a:xfrm>
          <a:prstGeom prst="rect">
            <a:avLst/>
          </a:prstGeom>
          <a:solidFill>
            <a:srgbClr val="F8CF2C"/>
          </a:solidFill>
        </p:spPr>
        <p:txBody>
          <a:bodyPr/>
          <a:lstStyle/>
          <a:p>
            <a:endParaRPr lang="pt-PT"/>
          </a:p>
        </p:txBody>
      </p:sp>
      <p:sp>
        <p:nvSpPr>
          <p:cNvPr id="4" name="AutoShape 4"/>
          <p:cNvSpPr/>
          <p:nvPr/>
        </p:nvSpPr>
        <p:spPr>
          <a:xfrm>
            <a:off x="8320578" y="2626815"/>
            <a:ext cx="1346078" cy="1311341"/>
          </a:xfrm>
          <a:prstGeom prst="rect">
            <a:avLst/>
          </a:prstGeom>
          <a:solidFill>
            <a:srgbClr val="F8CF2C"/>
          </a:solidFill>
        </p:spPr>
        <p:txBody>
          <a:bodyPr/>
          <a:lstStyle/>
          <a:p>
            <a:endParaRPr lang="pt-PT"/>
          </a:p>
        </p:txBody>
      </p:sp>
      <p:sp>
        <p:nvSpPr>
          <p:cNvPr id="5" name="AutoShape 5"/>
          <p:cNvSpPr/>
          <p:nvPr/>
        </p:nvSpPr>
        <p:spPr>
          <a:xfrm>
            <a:off x="8320578" y="6208848"/>
            <a:ext cx="1346078" cy="1311341"/>
          </a:xfrm>
          <a:prstGeom prst="rect">
            <a:avLst/>
          </a:prstGeom>
          <a:solidFill>
            <a:srgbClr val="F8CF2C"/>
          </a:solidFill>
        </p:spPr>
        <p:txBody>
          <a:bodyPr/>
          <a:lstStyle/>
          <a:p>
            <a:endParaRPr lang="pt-PT"/>
          </a:p>
        </p:txBody>
      </p:sp>
      <p:sp>
        <p:nvSpPr>
          <p:cNvPr id="6" name="AutoShape 6"/>
          <p:cNvSpPr/>
          <p:nvPr/>
        </p:nvSpPr>
        <p:spPr>
          <a:xfrm>
            <a:off x="8320578" y="4458509"/>
            <a:ext cx="1346078" cy="1311341"/>
          </a:xfrm>
          <a:prstGeom prst="rect">
            <a:avLst/>
          </a:prstGeom>
          <a:solidFill>
            <a:srgbClr val="F8CF2C"/>
          </a:solidFill>
        </p:spPr>
        <p:txBody>
          <a:bodyPr/>
          <a:lstStyle/>
          <a:p>
            <a:endParaRPr lang="pt-PT"/>
          </a:p>
        </p:txBody>
      </p:sp>
      <p:sp>
        <p:nvSpPr>
          <p:cNvPr id="7" name="AutoShape 7"/>
          <p:cNvSpPr/>
          <p:nvPr/>
        </p:nvSpPr>
        <p:spPr>
          <a:xfrm>
            <a:off x="8320578" y="8040542"/>
            <a:ext cx="1346078" cy="1311341"/>
          </a:xfrm>
          <a:prstGeom prst="rect">
            <a:avLst/>
          </a:prstGeom>
          <a:solidFill>
            <a:srgbClr val="F8CF2C"/>
          </a:solid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0" y="-1172329"/>
            <a:ext cx="7634778" cy="11459329"/>
          </a:xfrm>
          <a:custGeom>
            <a:avLst/>
            <a:gdLst/>
            <a:ahLst/>
            <a:cxnLst/>
            <a:rect l="l" t="t" r="r" b="b"/>
            <a:pathLst>
              <a:path w="7634778" h="11459329">
                <a:moveTo>
                  <a:pt x="0" y="0"/>
                </a:moveTo>
                <a:lnTo>
                  <a:pt x="7634778" y="0"/>
                </a:lnTo>
                <a:lnTo>
                  <a:pt x="7634778" y="11459329"/>
                </a:lnTo>
                <a:lnTo>
                  <a:pt x="0" y="1145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1028700" y="469819"/>
            <a:ext cx="5600415" cy="896066"/>
          </a:xfrm>
          <a:custGeom>
            <a:avLst/>
            <a:gdLst/>
            <a:ahLst/>
            <a:cxnLst/>
            <a:rect l="l" t="t" r="r" b="b"/>
            <a:pathLst>
              <a:path w="5600415" h="896066">
                <a:moveTo>
                  <a:pt x="0" y="0"/>
                </a:moveTo>
                <a:lnTo>
                  <a:pt x="5600415" y="0"/>
                </a:lnTo>
                <a:lnTo>
                  <a:pt x="5600415" y="896067"/>
                </a:lnTo>
                <a:lnTo>
                  <a:pt x="0" y="8960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Freeform 10"/>
          <p:cNvSpPr/>
          <p:nvPr/>
        </p:nvSpPr>
        <p:spPr>
          <a:xfrm rot="-10800000">
            <a:off x="10200889" y="831563"/>
            <a:ext cx="697861" cy="278272"/>
          </a:xfrm>
          <a:custGeom>
            <a:avLst/>
            <a:gdLst/>
            <a:ahLst/>
            <a:cxnLst/>
            <a:rect l="l" t="t" r="r" b="b"/>
            <a:pathLst>
              <a:path w="697861" h="278272">
                <a:moveTo>
                  <a:pt x="0" y="0"/>
                </a:moveTo>
                <a:lnTo>
                  <a:pt x="697860" y="0"/>
                </a:lnTo>
                <a:lnTo>
                  <a:pt x="697860" y="278272"/>
                </a:lnTo>
                <a:lnTo>
                  <a:pt x="0" y="27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>
          <a:xfrm rot="-10800000">
            <a:off x="10200889" y="2626815"/>
            <a:ext cx="697861" cy="278272"/>
          </a:xfrm>
          <a:custGeom>
            <a:avLst/>
            <a:gdLst/>
            <a:ahLst/>
            <a:cxnLst/>
            <a:rect l="l" t="t" r="r" b="b"/>
            <a:pathLst>
              <a:path w="697861" h="278272">
                <a:moveTo>
                  <a:pt x="0" y="0"/>
                </a:moveTo>
                <a:lnTo>
                  <a:pt x="697860" y="0"/>
                </a:lnTo>
                <a:lnTo>
                  <a:pt x="697860" y="278272"/>
                </a:lnTo>
                <a:lnTo>
                  <a:pt x="0" y="27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Freeform 12"/>
          <p:cNvSpPr/>
          <p:nvPr/>
        </p:nvSpPr>
        <p:spPr>
          <a:xfrm rot="-10800000">
            <a:off x="10200889" y="4458509"/>
            <a:ext cx="697861" cy="278272"/>
          </a:xfrm>
          <a:custGeom>
            <a:avLst/>
            <a:gdLst/>
            <a:ahLst/>
            <a:cxnLst/>
            <a:rect l="l" t="t" r="r" b="b"/>
            <a:pathLst>
              <a:path w="697861" h="278272">
                <a:moveTo>
                  <a:pt x="0" y="0"/>
                </a:moveTo>
                <a:lnTo>
                  <a:pt x="697860" y="0"/>
                </a:lnTo>
                <a:lnTo>
                  <a:pt x="697860" y="278272"/>
                </a:lnTo>
                <a:lnTo>
                  <a:pt x="0" y="27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3" name="Freeform 13"/>
          <p:cNvSpPr/>
          <p:nvPr/>
        </p:nvSpPr>
        <p:spPr>
          <a:xfrm rot="-10800000">
            <a:off x="10200889" y="6208848"/>
            <a:ext cx="697861" cy="278272"/>
          </a:xfrm>
          <a:custGeom>
            <a:avLst/>
            <a:gdLst/>
            <a:ahLst/>
            <a:cxnLst/>
            <a:rect l="l" t="t" r="r" b="b"/>
            <a:pathLst>
              <a:path w="697861" h="278272">
                <a:moveTo>
                  <a:pt x="0" y="0"/>
                </a:moveTo>
                <a:lnTo>
                  <a:pt x="697860" y="0"/>
                </a:lnTo>
                <a:lnTo>
                  <a:pt x="697860" y="278272"/>
                </a:lnTo>
                <a:lnTo>
                  <a:pt x="0" y="27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Freeform 14"/>
          <p:cNvSpPr/>
          <p:nvPr/>
        </p:nvSpPr>
        <p:spPr>
          <a:xfrm rot="-10800000">
            <a:off x="10200889" y="8040542"/>
            <a:ext cx="697861" cy="278272"/>
          </a:xfrm>
          <a:custGeom>
            <a:avLst/>
            <a:gdLst/>
            <a:ahLst/>
            <a:cxnLst/>
            <a:rect l="l" t="t" r="r" b="b"/>
            <a:pathLst>
              <a:path w="697861" h="278272">
                <a:moveTo>
                  <a:pt x="0" y="0"/>
                </a:moveTo>
                <a:lnTo>
                  <a:pt x="697860" y="0"/>
                </a:lnTo>
                <a:lnTo>
                  <a:pt x="697860" y="278272"/>
                </a:lnTo>
                <a:lnTo>
                  <a:pt x="0" y="27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5" name="Freeform 15"/>
          <p:cNvSpPr/>
          <p:nvPr/>
        </p:nvSpPr>
        <p:spPr>
          <a:xfrm>
            <a:off x="8320578" y="2617711"/>
            <a:ext cx="1402648" cy="1402648"/>
          </a:xfrm>
          <a:custGeom>
            <a:avLst/>
            <a:gdLst/>
            <a:ahLst/>
            <a:cxnLst/>
            <a:rect l="l" t="t" r="r" b="b"/>
            <a:pathLst>
              <a:path w="1402648" h="1402648">
                <a:moveTo>
                  <a:pt x="0" y="0"/>
                </a:moveTo>
                <a:lnTo>
                  <a:pt x="1402648" y="0"/>
                </a:lnTo>
                <a:lnTo>
                  <a:pt x="1402648" y="1402648"/>
                </a:lnTo>
                <a:lnTo>
                  <a:pt x="0" y="1402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6" name="Freeform 16"/>
          <p:cNvSpPr/>
          <p:nvPr/>
        </p:nvSpPr>
        <p:spPr>
          <a:xfrm>
            <a:off x="8423777" y="6432373"/>
            <a:ext cx="1196249" cy="864290"/>
          </a:xfrm>
          <a:custGeom>
            <a:avLst/>
            <a:gdLst/>
            <a:ahLst/>
            <a:cxnLst/>
            <a:rect l="l" t="t" r="r" b="b"/>
            <a:pathLst>
              <a:path w="1196249" h="864290">
                <a:moveTo>
                  <a:pt x="0" y="0"/>
                </a:moveTo>
                <a:lnTo>
                  <a:pt x="1196249" y="0"/>
                </a:lnTo>
                <a:lnTo>
                  <a:pt x="1196249" y="864290"/>
                </a:lnTo>
                <a:lnTo>
                  <a:pt x="0" y="8642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7" name="Freeform 17"/>
          <p:cNvSpPr/>
          <p:nvPr/>
        </p:nvSpPr>
        <p:spPr>
          <a:xfrm>
            <a:off x="8476170" y="994855"/>
            <a:ext cx="1034894" cy="1032306"/>
          </a:xfrm>
          <a:custGeom>
            <a:avLst/>
            <a:gdLst/>
            <a:ahLst/>
            <a:cxnLst/>
            <a:rect l="l" t="t" r="r" b="b"/>
            <a:pathLst>
              <a:path w="1034894" h="1032306">
                <a:moveTo>
                  <a:pt x="0" y="0"/>
                </a:moveTo>
                <a:lnTo>
                  <a:pt x="1034894" y="0"/>
                </a:lnTo>
                <a:lnTo>
                  <a:pt x="1034894" y="1032306"/>
                </a:lnTo>
                <a:lnTo>
                  <a:pt x="0" y="10323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8" name="Freeform 18"/>
          <p:cNvSpPr/>
          <p:nvPr/>
        </p:nvSpPr>
        <p:spPr>
          <a:xfrm>
            <a:off x="8529244" y="4529966"/>
            <a:ext cx="917502" cy="1152278"/>
          </a:xfrm>
          <a:custGeom>
            <a:avLst/>
            <a:gdLst/>
            <a:ahLst/>
            <a:cxnLst/>
            <a:rect l="l" t="t" r="r" b="b"/>
            <a:pathLst>
              <a:path w="917502" h="1152278">
                <a:moveTo>
                  <a:pt x="0" y="0"/>
                </a:moveTo>
                <a:lnTo>
                  <a:pt x="917502" y="0"/>
                </a:lnTo>
                <a:lnTo>
                  <a:pt x="917502" y="1152278"/>
                </a:lnTo>
                <a:lnTo>
                  <a:pt x="0" y="1152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9" name="Freeform 19"/>
          <p:cNvSpPr/>
          <p:nvPr/>
        </p:nvSpPr>
        <p:spPr>
          <a:xfrm>
            <a:off x="8471866" y="8226042"/>
            <a:ext cx="1032258" cy="1032258"/>
          </a:xfrm>
          <a:custGeom>
            <a:avLst/>
            <a:gdLst/>
            <a:ahLst/>
            <a:cxnLst/>
            <a:rect l="l" t="t" r="r" b="b"/>
            <a:pathLst>
              <a:path w="1032258" h="1032258">
                <a:moveTo>
                  <a:pt x="0" y="0"/>
                </a:moveTo>
                <a:lnTo>
                  <a:pt x="1032258" y="0"/>
                </a:lnTo>
                <a:lnTo>
                  <a:pt x="1032258" y="1032258"/>
                </a:lnTo>
                <a:lnTo>
                  <a:pt x="0" y="10322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20" name="TextBox 20"/>
          <p:cNvSpPr txBox="1"/>
          <p:nvPr/>
        </p:nvSpPr>
        <p:spPr>
          <a:xfrm>
            <a:off x="10200889" y="2895562"/>
            <a:ext cx="637261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</a:rPr>
              <a:t>FORMATO DE DADOS</a:t>
            </a: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Fira Code"/>
              </a:rPr>
              <a:t>Apache Parquet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00889" y="6477595"/>
            <a:ext cx="637261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</a:rPr>
              <a:t>TAMANHO DOS DADOS</a:t>
            </a: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Fira Code"/>
              </a:rPr>
              <a:t>10 GB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00889" y="1097072"/>
            <a:ext cx="7244441" cy="1098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</a:rPr>
              <a:t>OBJETIVO</a:t>
            </a: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Fira Code"/>
              </a:rPr>
              <a:t>Extrair insights valiosos e resposta aos desafios do cliente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00889" y="4727256"/>
            <a:ext cx="6372611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</a:rPr>
              <a:t>FONTE DE DADOS</a:t>
            </a: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Fira Code"/>
              </a:rPr>
              <a:t>www.nyc.gov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Fira Cod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00889" y="8309289"/>
            <a:ext cx="6372611" cy="72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</a:rPr>
              <a:t>CONTEXTO TEMPORAL</a:t>
            </a: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Fira Code"/>
              </a:rPr>
              <a:t>Jan 2015 &amp; Jan Fev Mar 2016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390762"/>
            <a:ext cx="7007222" cy="196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FF914D"/>
                </a:solidFill>
                <a:latin typeface="Code Bold"/>
              </a:rPr>
              <a:t>CARACTERÍSTICAS 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914D"/>
                </a:solidFill>
                <a:latin typeface="Code Bold"/>
              </a:rPr>
              <a:t>PRINCIPAIS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AutoShape 3"/>
          <p:cNvSpPr/>
          <p:nvPr/>
        </p:nvSpPr>
        <p:spPr>
          <a:xfrm>
            <a:off x="9926715" y="2937389"/>
            <a:ext cx="6416776" cy="5848501"/>
          </a:xfrm>
          <a:prstGeom prst="rect">
            <a:avLst/>
          </a:prstGeom>
          <a:solidFill>
            <a:srgbClr val="171111">
              <a:alpha val="69804"/>
            </a:srgbClr>
          </a:solidFill>
        </p:spPr>
        <p:txBody>
          <a:bodyPr/>
          <a:lstStyle/>
          <a:p>
            <a:endParaRPr lang="pt-PT"/>
          </a:p>
        </p:txBody>
      </p:sp>
      <p:sp>
        <p:nvSpPr>
          <p:cNvPr id="4" name="TextBox 4"/>
          <p:cNvSpPr txBox="1"/>
          <p:nvPr/>
        </p:nvSpPr>
        <p:spPr>
          <a:xfrm>
            <a:off x="10248857" y="5138300"/>
            <a:ext cx="6013110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spc="255">
                <a:solidFill>
                  <a:srgbClr val="FFFFFF"/>
                </a:solidFill>
                <a:latin typeface="Code Bold"/>
              </a:rPr>
              <a:t>100M LINHAS</a:t>
            </a:r>
          </a:p>
        </p:txBody>
      </p:sp>
      <p:sp>
        <p:nvSpPr>
          <p:cNvPr id="5" name="AutoShape 5"/>
          <p:cNvSpPr/>
          <p:nvPr/>
        </p:nvSpPr>
        <p:spPr>
          <a:xfrm>
            <a:off x="1824200" y="2937389"/>
            <a:ext cx="6416776" cy="5848501"/>
          </a:xfrm>
          <a:prstGeom prst="rect">
            <a:avLst/>
          </a:prstGeom>
          <a:solidFill>
            <a:srgbClr val="171111">
              <a:alpha val="69804"/>
            </a:srgbClr>
          </a:solid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2014907" y="7155709"/>
            <a:ext cx="603536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026033" y="5138300"/>
            <a:ext cx="6013110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spc="255">
                <a:solidFill>
                  <a:srgbClr val="FFFFFF"/>
                </a:solidFill>
                <a:latin typeface="Code Bold"/>
              </a:rPr>
              <a:t>10 GB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4311808" y="605778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3"/>
                </a:lnTo>
                <a:lnTo>
                  <a:pt x="0" y="5748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 rot="-10800000">
            <a:off x="12534632" y="6149050"/>
            <a:ext cx="1441560" cy="574822"/>
          </a:xfrm>
          <a:custGeom>
            <a:avLst/>
            <a:gdLst/>
            <a:ahLst/>
            <a:cxnLst/>
            <a:rect l="l" t="t" r="r" b="b"/>
            <a:pathLst>
              <a:path w="1441560" h="574822">
                <a:moveTo>
                  <a:pt x="0" y="0"/>
                </a:moveTo>
                <a:lnTo>
                  <a:pt x="1441560" y="0"/>
                </a:lnTo>
                <a:lnTo>
                  <a:pt x="1441560" y="574822"/>
                </a:lnTo>
                <a:lnTo>
                  <a:pt x="0" y="574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5032588" y="1066800"/>
            <a:ext cx="8222824" cy="81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224">
                <a:solidFill>
                  <a:srgbClr val="FF914D"/>
                </a:solidFill>
                <a:latin typeface="Code Bold"/>
              </a:rPr>
              <a:t>TAMANHO DO DATASET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011948" y="206378"/>
            <a:ext cx="7336656" cy="1173865"/>
          </a:xfrm>
          <a:custGeom>
            <a:avLst/>
            <a:gdLst/>
            <a:ahLst/>
            <a:cxnLst/>
            <a:rect l="l" t="t" r="r" b="b"/>
            <a:pathLst>
              <a:path w="7336656" h="1173865">
                <a:moveTo>
                  <a:pt x="0" y="0"/>
                </a:moveTo>
                <a:lnTo>
                  <a:pt x="7336656" y="0"/>
                </a:lnTo>
                <a:lnTo>
                  <a:pt x="7336656" y="1173865"/>
                </a:lnTo>
                <a:lnTo>
                  <a:pt x="0" y="1173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4" name="Group 4"/>
          <p:cNvGrpSpPr/>
          <p:nvPr/>
        </p:nvGrpSpPr>
        <p:grpSpPr>
          <a:xfrm>
            <a:off x="8554281" y="2682466"/>
            <a:ext cx="690845" cy="6790158"/>
            <a:chOff x="0" y="0"/>
            <a:chExt cx="921127" cy="9053543"/>
          </a:xfrm>
        </p:grpSpPr>
        <p:sp>
          <p:nvSpPr>
            <p:cNvPr id="5" name="Freeform 5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Freeform 6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Freeform 7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8" name="Freeform 8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5464" y="2644366"/>
            <a:ext cx="7743140" cy="629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ea typeface="Montserrat Classic"/>
              </a:rPr>
              <a:t>❖ </a:t>
            </a:r>
            <a:r>
              <a:rPr lang="en-US" sz="2100" spc="63">
                <a:solidFill>
                  <a:srgbClr val="FFFFFF"/>
                </a:solidFill>
                <a:latin typeface="Montserrat Classic"/>
              </a:rPr>
              <a:t>Encontre a distribuição dos montantes das tarifas, ou seja, para cada montante A, o número de viagens que custam A.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ea typeface="Montserrat Classic"/>
              </a:rPr>
              <a:t>❖ </a:t>
            </a:r>
            <a:r>
              <a:rPr lang="en-US" sz="2100" spc="63">
                <a:solidFill>
                  <a:srgbClr val="FFFFFF"/>
                </a:solidFill>
                <a:latin typeface="Montserrat Classic"/>
              </a:rPr>
              <a:t>Encontre o número de viagens com um custo total inferior a $10.</a:t>
            </a: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</a:rPr>
              <a:t> 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ea typeface="Montserrat Classic"/>
              </a:rPr>
              <a:t>❖ </a:t>
            </a:r>
            <a:r>
              <a:rPr lang="en-US" sz="2100" spc="63">
                <a:solidFill>
                  <a:srgbClr val="FFFFFF"/>
                </a:solidFill>
                <a:latin typeface="Montserrat Classic"/>
              </a:rPr>
              <a:t>Encontre a distribuição do número de passageiros.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ea typeface="Montserrat Classic"/>
              </a:rPr>
              <a:t>❖ </a:t>
            </a:r>
            <a:r>
              <a:rPr lang="en-US" sz="2100" spc="63">
                <a:solidFill>
                  <a:srgbClr val="FFFFFF"/>
                </a:solidFill>
                <a:latin typeface="Montserrat Classic"/>
              </a:rPr>
              <a:t>Encontre a receita total (para todos os táxis) por dia. A receita deve incluir o valor da tarifa, gorjetas, impostos, portagens, sobretaxas.</a:t>
            </a: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39986" y="640732"/>
            <a:ext cx="10919435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>
                <a:solidFill>
                  <a:srgbClr val="FF914D"/>
                </a:solidFill>
                <a:latin typeface="Code Bold"/>
              </a:rPr>
              <a:t>DESAFIOS PROPOSTOS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4677" y="2644366"/>
            <a:ext cx="7948818" cy="629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  <a:ea typeface="Montserrat Classic"/>
              </a:rPr>
              <a:t>❖ Encontre o número total de viagens para cada táxi. 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  <a:ea typeface="Montserrat Classic"/>
              </a:rPr>
              <a:t>❖ Existe mais do que um registo para um determinado táxi ao mesmo tempo? 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  <a:ea typeface="Montserrat Classic"/>
              </a:rPr>
              <a:t>❖ Para cada táxi, qual é a percentagem de viagens sem coordenadas GPS, ou seja, todas as 4 coordenadas são registadas como 0's? 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  <a:ea typeface="Montserrat Classic"/>
              </a:rPr>
              <a:t>❖ Qual é a distância média percorrida por viagem?</a:t>
            </a:r>
          </a:p>
          <a:p>
            <a:pPr algn="l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011948" y="206378"/>
            <a:ext cx="7336656" cy="1173865"/>
          </a:xfrm>
          <a:custGeom>
            <a:avLst/>
            <a:gdLst/>
            <a:ahLst/>
            <a:cxnLst/>
            <a:rect l="l" t="t" r="r" b="b"/>
            <a:pathLst>
              <a:path w="7336656" h="1173865">
                <a:moveTo>
                  <a:pt x="0" y="0"/>
                </a:moveTo>
                <a:lnTo>
                  <a:pt x="7336656" y="0"/>
                </a:lnTo>
                <a:lnTo>
                  <a:pt x="7336656" y="1173865"/>
                </a:lnTo>
                <a:lnTo>
                  <a:pt x="0" y="1173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1598588" y="2831426"/>
            <a:ext cx="4702625" cy="47625"/>
          </a:xfrm>
          <a:custGeom>
            <a:avLst/>
            <a:gdLst/>
            <a:ahLst/>
            <a:cxnLst/>
            <a:rect l="l" t="t" r="r" b="b"/>
            <a:pathLst>
              <a:path w="4702625" h="47625">
                <a:moveTo>
                  <a:pt x="0" y="0"/>
                </a:moveTo>
                <a:lnTo>
                  <a:pt x="4702625" y="0"/>
                </a:lnTo>
                <a:lnTo>
                  <a:pt x="4702625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4" t="-1975677" r="-5251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TextBox 5"/>
          <p:cNvSpPr txBox="1"/>
          <p:nvPr/>
        </p:nvSpPr>
        <p:spPr>
          <a:xfrm>
            <a:off x="605464" y="2688551"/>
            <a:ext cx="7458855" cy="704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ea typeface="Montserrat Classic"/>
              </a:rPr>
              <a:t>❖ </a:t>
            </a:r>
            <a:r>
              <a:rPr lang="en-US" sz="2100" spc="63">
                <a:solidFill>
                  <a:srgbClr val="FFFFFF"/>
                </a:solidFill>
                <a:latin typeface="Montserrat Classic"/>
              </a:rPr>
              <a:t>Comparar viagens com base no tipo de medallion (Motorista Nomeado, Proprietário tem de conduzir).</a:t>
            </a: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ea typeface="Montserrat Classic"/>
              </a:rPr>
              <a:t>❖ </a:t>
            </a:r>
            <a:r>
              <a:rPr lang="en-US" sz="2100" spc="63">
                <a:solidFill>
                  <a:srgbClr val="FFFFFF"/>
                </a:solidFill>
                <a:latin typeface="Montserrat Classic"/>
              </a:rPr>
              <a:t>Listar os 10 melhores agentes por receita total.</a:t>
            </a: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ea typeface="Montserrat Classic"/>
              </a:rPr>
              <a:t>❖ </a:t>
            </a:r>
            <a:r>
              <a:rPr lang="en-US" sz="2100" spc="63">
                <a:solidFill>
                  <a:srgbClr val="FFFFFF"/>
                </a:solidFill>
                <a:latin typeface="Montserrat Classic"/>
              </a:rPr>
              <a:t>Qual é o número médio de viagens que podemos esperar esta semana?</a:t>
            </a: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  <a:ea typeface="Montserrat Classic"/>
              </a:rPr>
              <a:t>❖ Qual é a tarifa média por viagem que esperamos cobrar?</a:t>
            </a: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Montserrat Classic"/>
                <a:ea typeface="Montserrat Classic"/>
              </a:rPr>
              <a:t>❖ Determine o número de taxis diferentes utilizados por cada motorista</a:t>
            </a: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just">
              <a:lnSpc>
                <a:spcPts val="2940"/>
              </a:lnSpc>
            </a:pPr>
            <a:endParaRPr lang="en-US" sz="2100" spc="63">
              <a:solidFill>
                <a:srgbClr val="FFFFFF"/>
              </a:solidFill>
              <a:latin typeface="Montserrat Classic"/>
              <a:ea typeface="Montserrat Classi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39986" y="640732"/>
            <a:ext cx="10919435" cy="8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224">
                <a:solidFill>
                  <a:srgbClr val="FF914D"/>
                </a:solidFill>
                <a:latin typeface="Code Bold"/>
              </a:rPr>
              <a:t>DESAFIOS PROPOSTOS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554281" y="2682466"/>
            <a:ext cx="690845" cy="6790158"/>
            <a:chOff x="0" y="0"/>
            <a:chExt cx="921127" cy="9053543"/>
          </a:xfrm>
        </p:grpSpPr>
        <p:sp>
          <p:nvSpPr>
            <p:cNvPr id="8" name="Freeform 8"/>
            <p:cNvSpPr/>
            <p:nvPr/>
          </p:nvSpPr>
          <p:spPr>
            <a:xfrm rot="-5400000">
              <a:off x="-680430" y="680430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9" name="Freeform 9"/>
            <p:cNvSpPr/>
            <p:nvPr/>
          </p:nvSpPr>
          <p:spPr>
            <a:xfrm rot="5400000">
              <a:off x="-680430" y="2943816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Freeform 10"/>
            <p:cNvSpPr/>
            <p:nvPr/>
          </p:nvSpPr>
          <p:spPr>
            <a:xfrm rot="-5400000">
              <a:off x="-661828" y="5207202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6" y="0"/>
                  </a:lnTo>
                  <a:lnTo>
                    <a:pt x="2263386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680430" y="7470588"/>
              <a:ext cx="2263386" cy="902525"/>
            </a:xfrm>
            <a:custGeom>
              <a:avLst/>
              <a:gdLst/>
              <a:ahLst/>
              <a:cxnLst/>
              <a:rect l="l" t="t" r="r" b="b"/>
              <a:pathLst>
                <a:path w="2263386" h="902525">
                  <a:moveTo>
                    <a:pt x="0" y="0"/>
                  </a:moveTo>
                  <a:lnTo>
                    <a:pt x="2263385" y="0"/>
                  </a:lnTo>
                  <a:lnTo>
                    <a:pt x="2263385" y="902525"/>
                  </a:lnTo>
                  <a:lnTo>
                    <a:pt x="0" y="90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504600" y="2587216"/>
            <a:ext cx="7583250" cy="751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100" spc="252">
                <a:solidFill>
                  <a:srgbClr val="FFFFFF"/>
                </a:solidFill>
                <a:ea typeface="Montserrat Classic"/>
              </a:rPr>
              <a:t>❖</a:t>
            </a:r>
            <a:r>
              <a:rPr lang="en-US" sz="2100" spc="252">
                <a:solidFill>
                  <a:srgbClr val="FFFFFF"/>
                </a:solidFill>
                <a:latin typeface="Montserrat Classic"/>
              </a:rPr>
              <a:t>Como é que se prevê que o volume de viagens se altere em relação à semana passada?</a:t>
            </a:r>
          </a:p>
          <a:p>
            <a:pPr algn="just">
              <a:lnSpc>
                <a:spcPts val="3360"/>
              </a:lnSpc>
            </a:pPr>
            <a:endParaRPr lang="en-US" sz="2100" spc="252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3360"/>
              </a:lnSpc>
            </a:pPr>
            <a:endParaRPr lang="en-US" sz="2100" spc="252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3360"/>
              </a:lnSpc>
            </a:pPr>
            <a:r>
              <a:rPr lang="en-US" sz="2100" spc="252">
                <a:solidFill>
                  <a:srgbClr val="FFFFFF"/>
                </a:solidFill>
                <a:ea typeface="Montserrat Classic"/>
              </a:rPr>
              <a:t>❖ </a:t>
            </a:r>
            <a:r>
              <a:rPr lang="en-US" sz="2100" spc="252">
                <a:solidFill>
                  <a:srgbClr val="FFFFFF"/>
                </a:solidFill>
                <a:latin typeface="Montserrat Classic"/>
              </a:rPr>
              <a:t>Que dias da semana e horas do dia serão mais movimentados?</a:t>
            </a:r>
          </a:p>
          <a:p>
            <a:pPr algn="just">
              <a:lnSpc>
                <a:spcPts val="3360"/>
              </a:lnSpc>
            </a:pPr>
            <a:endParaRPr lang="en-US" sz="2100" spc="252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3360"/>
              </a:lnSpc>
            </a:pPr>
            <a:endParaRPr lang="en-US" sz="2100" spc="252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3360"/>
              </a:lnSpc>
            </a:pPr>
            <a:r>
              <a:rPr lang="en-US" sz="2100" spc="252">
                <a:solidFill>
                  <a:srgbClr val="FFFFFF"/>
                </a:solidFill>
                <a:latin typeface="Montserrat Classic"/>
                <a:ea typeface="Montserrat Classic"/>
              </a:rPr>
              <a:t>❖ Compare as viagens com base no tipo de veículo: WAV, HYB, CNG, LV1, DSE, NRML.</a:t>
            </a:r>
          </a:p>
          <a:p>
            <a:pPr algn="just">
              <a:lnSpc>
                <a:spcPts val="3360"/>
              </a:lnSpc>
            </a:pPr>
            <a:endParaRPr lang="en-US" sz="2100" spc="252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just">
              <a:lnSpc>
                <a:spcPts val="3360"/>
              </a:lnSpc>
            </a:pPr>
            <a:endParaRPr lang="en-US" sz="2100" spc="252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just">
              <a:lnSpc>
                <a:spcPts val="3360"/>
              </a:lnSpc>
            </a:pPr>
            <a:r>
              <a:rPr lang="en-US" sz="2100" spc="252">
                <a:solidFill>
                  <a:srgbClr val="FFFFFF"/>
                </a:solidFill>
                <a:latin typeface="Montserrat Classic"/>
                <a:ea typeface="Montserrat Classic"/>
              </a:rPr>
              <a:t>❖ Quais serão provavelmente os locais de recolha e entrega mais populares?</a:t>
            </a:r>
          </a:p>
          <a:p>
            <a:pPr algn="just">
              <a:lnSpc>
                <a:spcPts val="3360"/>
              </a:lnSpc>
            </a:pPr>
            <a:endParaRPr lang="en-US" sz="2100" spc="252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just">
              <a:lnSpc>
                <a:spcPts val="3360"/>
              </a:lnSpc>
            </a:pPr>
            <a:endParaRPr lang="en-US" sz="2100" spc="252">
              <a:solidFill>
                <a:srgbClr val="FFFFFF"/>
              </a:solidFill>
              <a:latin typeface="Montserrat Classic"/>
              <a:ea typeface="Montserrat Classic"/>
            </a:endParaRPr>
          </a:p>
          <a:p>
            <a:pPr algn="just">
              <a:lnSpc>
                <a:spcPts val="3360"/>
              </a:lnSpc>
            </a:pPr>
            <a:endParaRPr lang="en-US" sz="2100" spc="252">
              <a:solidFill>
                <a:srgbClr val="FFFFFF"/>
              </a:solidFill>
              <a:latin typeface="Montserrat Classic"/>
              <a:ea typeface="Montserrat Class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975</Words>
  <Application>Microsoft Office PowerPoint</Application>
  <PresentationFormat>Personalizados</PresentationFormat>
  <Paragraphs>222</Paragraphs>
  <Slides>36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36</vt:i4>
      </vt:variant>
    </vt:vector>
  </HeadingPairs>
  <TitlesOfParts>
    <vt:vector size="44" baseType="lpstr">
      <vt:lpstr>Arial</vt:lpstr>
      <vt:lpstr>Calibri</vt:lpstr>
      <vt:lpstr>Code Bold</vt:lpstr>
      <vt:lpstr>Fira Code</vt:lpstr>
      <vt:lpstr>Cascadia Code</vt:lpstr>
      <vt:lpstr>Montserrat Classic</vt:lpstr>
      <vt:lpstr>Code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dos Taxis FINAL</dc:title>
  <cp:lastModifiedBy>Ana Pinheiro - ALUNO LIS</cp:lastModifiedBy>
  <cp:revision>3</cp:revision>
  <dcterms:created xsi:type="dcterms:W3CDTF">2006-08-16T00:00:00Z</dcterms:created>
  <dcterms:modified xsi:type="dcterms:W3CDTF">2024-05-06T09:35:19Z</dcterms:modified>
  <dc:identifier>DAGC3s0jt8o</dc:identifier>
</cp:coreProperties>
</file>